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Lst>
  <p:notesMasterIdLst>
    <p:notesMasterId r:id="rId38"/>
  </p:notesMasterIdLst>
  <p:sldIdLst>
    <p:sldId id="258" r:id="rId2"/>
    <p:sldId id="281" r:id="rId3"/>
    <p:sldId id="279" r:id="rId4"/>
    <p:sldId id="280" r:id="rId5"/>
    <p:sldId id="282" r:id="rId6"/>
    <p:sldId id="263" r:id="rId7"/>
    <p:sldId id="262" r:id="rId8"/>
    <p:sldId id="264" r:id="rId9"/>
    <p:sldId id="265" r:id="rId10"/>
    <p:sldId id="267" r:id="rId11"/>
    <p:sldId id="302" r:id="rId12"/>
    <p:sldId id="283" r:id="rId13"/>
    <p:sldId id="289" r:id="rId14"/>
    <p:sldId id="284" r:id="rId15"/>
    <p:sldId id="285" r:id="rId16"/>
    <p:sldId id="286" r:id="rId17"/>
    <p:sldId id="287" r:id="rId18"/>
    <p:sldId id="268" r:id="rId19"/>
    <p:sldId id="270" r:id="rId20"/>
    <p:sldId id="272" r:id="rId21"/>
    <p:sldId id="274" r:id="rId22"/>
    <p:sldId id="275" r:id="rId23"/>
    <p:sldId id="266" r:id="rId24"/>
    <p:sldId id="273" r:id="rId25"/>
    <p:sldId id="290" r:id="rId26"/>
    <p:sldId id="294" r:id="rId27"/>
    <p:sldId id="277" r:id="rId28"/>
    <p:sldId id="293" r:id="rId29"/>
    <p:sldId id="292" r:id="rId30"/>
    <p:sldId id="295" r:id="rId31"/>
    <p:sldId id="296" r:id="rId32"/>
    <p:sldId id="301" r:id="rId33"/>
    <p:sldId id="276" r:id="rId34"/>
    <p:sldId id="299" r:id="rId35"/>
    <p:sldId id="297" r:id="rId36"/>
    <p:sldId id="300" r:id="rId37"/>
  </p:sldIdLst>
  <p:sldSz cx="12192000" cy="6858000"/>
  <p:notesSz cx="6858000" cy="9144000"/>
  <p:embeddedFontLst>
    <p:embeddedFont>
      <p:font typeface="Gill Sans MT" panose="020B0502020104020203"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Impact" panose="020B0806030902050204" pitchFamily="34" charset="0"/>
      <p:regular r:id="rId47"/>
    </p:embeddedFont>
    <p:embeddedFont>
      <p:font typeface="Montserrat" panose="00000500000000000000" pitchFamily="2" charset="0"/>
      <p:regular r:id="rId48"/>
      <p:bold r:id="rId49"/>
      <p:italic r:id="rId50"/>
      <p:boldItalic r:id="rId51"/>
    </p:embeddedFont>
    <p:embeddedFont>
      <p:font typeface="Montserrat Light" panose="00000400000000000000" pitchFamily="2" charset="0"/>
      <p:regular r:id="rId52"/>
      <p:bold r:id="rId53"/>
      <p:italic r:id="rId54"/>
      <p:boldItalic r:id="rId55"/>
    </p:embeddedFont>
    <p:embeddedFont>
      <p:font typeface="Public Sans" panose="020B0604020202020204" charset="0"/>
      <p:regular r:id="rId56"/>
      <p:bold r:id="rId57"/>
      <p:italic r:id="rId58"/>
      <p:boldItalic r:id="rId59"/>
    </p:embeddedFont>
    <p:embeddedFont>
      <p:font typeface="Public Sans Medium" panose="020B0604020202020204"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MR7zOpX9EEf1Clj2JYFjDAb/qS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DED"/>
    <a:srgbClr val="D6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2DB1B-29E8-40B4-A02A-C7BCC6CBCC91}">
  <a:tblStyle styleId="{BA02DB1B-29E8-40B4-A02A-C7BCC6CBCC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Henson" userId="fbea2c5998606d4c" providerId="LiveId" clId="{56DDDCC1-0BF0-4739-A5EE-49ECA76C3584}"/>
    <pc:docChg chg="modSld">
      <pc:chgData name="Eva Henson" userId="fbea2c5998606d4c" providerId="LiveId" clId="{56DDDCC1-0BF0-4739-A5EE-49ECA76C3584}" dt="2025-03-14T21:52:08.734" v="8" actId="20577"/>
      <pc:docMkLst>
        <pc:docMk/>
      </pc:docMkLst>
      <pc:sldChg chg="modSp mod">
        <pc:chgData name="Eva Henson" userId="fbea2c5998606d4c" providerId="LiveId" clId="{56DDDCC1-0BF0-4739-A5EE-49ECA76C3584}" dt="2025-03-14T21:52:08.734" v="8" actId="20577"/>
        <pc:sldMkLst>
          <pc:docMk/>
          <pc:sldMk cId="2978991130" sldId="282"/>
        </pc:sldMkLst>
        <pc:spChg chg="mod">
          <ac:chgData name="Eva Henson" userId="fbea2c5998606d4c" providerId="LiveId" clId="{56DDDCC1-0BF0-4739-A5EE-49ECA76C3584}" dt="2025-03-14T21:52:08.734" v="8" actId="20577"/>
          <ac:spMkLst>
            <pc:docMk/>
            <pc:sldMk cId="2978991130" sldId="282"/>
            <ac:spMk id="4" creationId="{11DEF1FD-7CED-895D-2929-560F0E4FEBF8}"/>
          </ac:spMkLst>
        </pc:spChg>
      </pc:sldChg>
    </pc:docChg>
  </pc:docChgLst>
  <pc:docChgLst>
    <pc:chgData name="Eva Henson" userId="fbea2c5998606d4c" providerId="LiveId" clId="{F17E8733-F4A8-4276-9D73-CDA18CEFC533}"/>
    <pc:docChg chg="undo custSel addSld delSld modSld sldOrd">
      <pc:chgData name="Eva Henson" userId="fbea2c5998606d4c" providerId="LiveId" clId="{F17E8733-F4A8-4276-9D73-CDA18CEFC533}" dt="2025-03-03T02:31:32.008" v="19104" actId="1076"/>
      <pc:docMkLst>
        <pc:docMk/>
      </pc:docMkLst>
      <pc:sldChg chg="del">
        <pc:chgData name="Eva Henson" userId="fbea2c5998606d4c" providerId="LiveId" clId="{F17E8733-F4A8-4276-9D73-CDA18CEFC533}" dt="2025-03-02T20:30:22.030" v="2613" actId="2696"/>
        <pc:sldMkLst>
          <pc:docMk/>
          <pc:sldMk cId="0" sldId="256"/>
        </pc:sldMkLst>
      </pc:sldChg>
      <pc:sldChg chg="modSp del mod">
        <pc:chgData name="Eva Henson" userId="fbea2c5998606d4c" providerId="LiveId" clId="{F17E8733-F4A8-4276-9D73-CDA18CEFC533}" dt="2025-03-02T20:15:51.702" v="1996" actId="2696"/>
        <pc:sldMkLst>
          <pc:docMk/>
          <pc:sldMk cId="0" sldId="257"/>
        </pc:sldMkLst>
      </pc:sldChg>
      <pc:sldChg chg="modSp mod ord">
        <pc:chgData name="Eva Henson" userId="fbea2c5998606d4c" providerId="LiveId" clId="{F17E8733-F4A8-4276-9D73-CDA18CEFC533}" dt="2025-03-02T19:41:38.078" v="1742" actId="122"/>
        <pc:sldMkLst>
          <pc:docMk/>
          <pc:sldMk cId="0" sldId="258"/>
        </pc:sldMkLst>
        <pc:spChg chg="mod">
          <ac:chgData name="Eva Henson" userId="fbea2c5998606d4c" providerId="LiveId" clId="{F17E8733-F4A8-4276-9D73-CDA18CEFC533}" dt="2025-03-02T19:41:38.078" v="1742" actId="122"/>
          <ac:spMkLst>
            <pc:docMk/>
            <pc:sldMk cId="0" sldId="258"/>
            <ac:spMk id="113" creationId="{00000000-0000-0000-0000-000000000000}"/>
          </ac:spMkLst>
        </pc:spChg>
      </pc:sldChg>
      <pc:sldChg chg="del">
        <pc:chgData name="Eva Henson" userId="fbea2c5998606d4c" providerId="LiveId" clId="{F17E8733-F4A8-4276-9D73-CDA18CEFC533}" dt="2025-03-02T20:30:27.555" v="2614" actId="2696"/>
        <pc:sldMkLst>
          <pc:docMk/>
          <pc:sldMk cId="0" sldId="259"/>
        </pc:sldMkLst>
      </pc:sldChg>
      <pc:sldChg chg="del ord">
        <pc:chgData name="Eva Henson" userId="fbea2c5998606d4c" providerId="LiveId" clId="{F17E8733-F4A8-4276-9D73-CDA18CEFC533}" dt="2025-03-02T21:54:12.520" v="6901" actId="47"/>
        <pc:sldMkLst>
          <pc:docMk/>
          <pc:sldMk cId="0" sldId="260"/>
        </pc:sldMkLst>
      </pc:sldChg>
      <pc:sldChg chg="delSp del mod ord">
        <pc:chgData name="Eva Henson" userId="fbea2c5998606d4c" providerId="LiveId" clId="{F17E8733-F4A8-4276-9D73-CDA18CEFC533}" dt="2025-03-02T21:48:41.056" v="6742" actId="2696"/>
        <pc:sldMkLst>
          <pc:docMk/>
          <pc:sldMk cId="0" sldId="261"/>
        </pc:sldMkLst>
      </pc:sldChg>
      <pc:sldChg chg="addSp delSp modSp mod ord">
        <pc:chgData name="Eva Henson" userId="fbea2c5998606d4c" providerId="LiveId" clId="{F17E8733-F4A8-4276-9D73-CDA18CEFC533}" dt="2025-03-02T23:36:37.409" v="12172" actId="1076"/>
        <pc:sldMkLst>
          <pc:docMk/>
          <pc:sldMk cId="0" sldId="262"/>
        </pc:sldMkLst>
        <pc:spChg chg="mod">
          <ac:chgData name="Eva Henson" userId="fbea2c5998606d4c" providerId="LiveId" clId="{F17E8733-F4A8-4276-9D73-CDA18CEFC533}" dt="2025-03-02T23:36:37.409" v="12172" actId="1076"/>
          <ac:spMkLst>
            <pc:docMk/>
            <pc:sldMk cId="0" sldId="262"/>
            <ac:spMk id="165" creationId="{00000000-0000-0000-0000-000000000000}"/>
          </ac:spMkLst>
        </pc:spChg>
        <pc:spChg chg="mod">
          <ac:chgData name="Eva Henson" userId="fbea2c5998606d4c" providerId="LiveId" clId="{F17E8733-F4A8-4276-9D73-CDA18CEFC533}" dt="2025-03-02T22:32:02.276" v="8249" actId="14100"/>
          <ac:spMkLst>
            <pc:docMk/>
            <pc:sldMk cId="0" sldId="262"/>
            <ac:spMk id="171" creationId="{00000000-0000-0000-0000-000000000000}"/>
          </ac:spMkLst>
        </pc:spChg>
        <pc:spChg chg="mod">
          <ac:chgData name="Eva Henson" userId="fbea2c5998606d4c" providerId="LiveId" clId="{F17E8733-F4A8-4276-9D73-CDA18CEFC533}" dt="2025-03-02T23:24:21.670" v="11837" actId="207"/>
          <ac:spMkLst>
            <pc:docMk/>
            <pc:sldMk cId="0" sldId="262"/>
            <ac:spMk id="173" creationId="{00000000-0000-0000-0000-000000000000}"/>
          </ac:spMkLst>
        </pc:spChg>
        <pc:picChg chg="add mod">
          <ac:chgData name="Eva Henson" userId="fbea2c5998606d4c" providerId="LiveId" clId="{F17E8733-F4A8-4276-9D73-CDA18CEFC533}" dt="2025-03-02T22:31:46.529" v="8247" actId="14100"/>
          <ac:picMkLst>
            <pc:docMk/>
            <pc:sldMk cId="0" sldId="262"/>
            <ac:picMk id="3" creationId="{1F5DE15C-23AF-241A-2AE5-FE9341A4CAB7}"/>
          </ac:picMkLst>
        </pc:picChg>
        <pc:picChg chg="add mod">
          <ac:chgData name="Eva Henson" userId="fbea2c5998606d4c" providerId="LiveId" clId="{F17E8733-F4A8-4276-9D73-CDA18CEFC533}" dt="2025-03-02T22:32:20.815" v="8252" actId="1076"/>
          <ac:picMkLst>
            <pc:docMk/>
            <pc:sldMk cId="0" sldId="262"/>
            <ac:picMk id="7" creationId="{86E05C3E-AB40-BEBF-41CB-ACBC12966A2D}"/>
          </ac:picMkLst>
        </pc:picChg>
      </pc:sldChg>
      <pc:sldChg chg="modSp mod ord">
        <pc:chgData name="Eva Henson" userId="fbea2c5998606d4c" providerId="LiveId" clId="{F17E8733-F4A8-4276-9D73-CDA18CEFC533}" dt="2025-03-02T21:49:18.010" v="6750" actId="1076"/>
        <pc:sldMkLst>
          <pc:docMk/>
          <pc:sldMk cId="0" sldId="263"/>
        </pc:sldMkLst>
        <pc:spChg chg="mod">
          <ac:chgData name="Eva Henson" userId="fbea2c5998606d4c" providerId="LiveId" clId="{F17E8733-F4A8-4276-9D73-CDA18CEFC533}" dt="2025-03-02T21:49:18.010" v="6750" actId="1076"/>
          <ac:spMkLst>
            <pc:docMk/>
            <pc:sldMk cId="0" sldId="263"/>
            <ac:spMk id="180" creationId="{00000000-0000-0000-0000-000000000000}"/>
          </ac:spMkLst>
        </pc:spChg>
        <pc:spChg chg="mod">
          <ac:chgData name="Eva Henson" userId="fbea2c5998606d4c" providerId="LiveId" clId="{F17E8733-F4A8-4276-9D73-CDA18CEFC533}" dt="2025-03-02T21:47:07.125" v="6737" actId="255"/>
          <ac:spMkLst>
            <pc:docMk/>
            <pc:sldMk cId="0" sldId="263"/>
            <ac:spMk id="182" creationId="{00000000-0000-0000-0000-000000000000}"/>
          </ac:spMkLst>
        </pc:spChg>
      </pc:sldChg>
      <pc:sldChg chg="addSp delSp modSp mod ord">
        <pc:chgData name="Eva Henson" userId="fbea2c5998606d4c" providerId="LiveId" clId="{F17E8733-F4A8-4276-9D73-CDA18CEFC533}" dt="2025-03-02T23:36:59.329" v="12174" actId="14100"/>
        <pc:sldMkLst>
          <pc:docMk/>
          <pc:sldMk cId="0" sldId="264"/>
        </pc:sldMkLst>
        <pc:spChg chg="mod">
          <ac:chgData name="Eva Henson" userId="fbea2c5998606d4c" providerId="LiveId" clId="{F17E8733-F4A8-4276-9D73-CDA18CEFC533}" dt="2025-03-02T22:09:32.683" v="7486" actId="1076"/>
          <ac:spMkLst>
            <pc:docMk/>
            <pc:sldMk cId="0" sldId="264"/>
            <ac:spMk id="190" creationId="{00000000-0000-0000-0000-000000000000}"/>
          </ac:spMkLst>
        </pc:spChg>
        <pc:picChg chg="add mod">
          <ac:chgData name="Eva Henson" userId="fbea2c5998606d4c" providerId="LiveId" clId="{F17E8733-F4A8-4276-9D73-CDA18CEFC533}" dt="2025-03-02T23:36:57.018" v="12173" actId="14100"/>
          <ac:picMkLst>
            <pc:docMk/>
            <pc:sldMk cId="0" sldId="264"/>
            <ac:picMk id="5" creationId="{2DFD6B85-6F20-4500-2C74-33DDF3E3E262}"/>
          </ac:picMkLst>
        </pc:picChg>
        <pc:picChg chg="add mod">
          <ac:chgData name="Eva Henson" userId="fbea2c5998606d4c" providerId="LiveId" clId="{F17E8733-F4A8-4276-9D73-CDA18CEFC533}" dt="2025-03-02T23:36:59.329" v="12174" actId="14100"/>
          <ac:picMkLst>
            <pc:docMk/>
            <pc:sldMk cId="0" sldId="264"/>
            <ac:picMk id="7" creationId="{B0C95816-6B55-7A69-F7F0-4E33F87C5F43}"/>
          </ac:picMkLst>
        </pc:picChg>
      </pc:sldChg>
      <pc:sldChg chg="addSp delSp modSp mod">
        <pc:chgData name="Eva Henson" userId="fbea2c5998606d4c" providerId="LiveId" clId="{F17E8733-F4A8-4276-9D73-CDA18CEFC533}" dt="2025-03-02T23:25:04.620" v="11848" actId="1076"/>
        <pc:sldMkLst>
          <pc:docMk/>
          <pc:sldMk cId="0" sldId="265"/>
        </pc:sldMkLst>
        <pc:spChg chg="mod">
          <ac:chgData name="Eva Henson" userId="fbea2c5998606d4c" providerId="LiveId" clId="{F17E8733-F4A8-4276-9D73-CDA18CEFC533}" dt="2025-03-02T22:09:28.436" v="7485" actId="1076"/>
          <ac:spMkLst>
            <pc:docMk/>
            <pc:sldMk cId="0" sldId="265"/>
            <ac:spMk id="200" creationId="{00000000-0000-0000-0000-000000000000}"/>
          </ac:spMkLst>
        </pc:spChg>
        <pc:picChg chg="add mod">
          <ac:chgData name="Eva Henson" userId="fbea2c5998606d4c" providerId="LiveId" clId="{F17E8733-F4A8-4276-9D73-CDA18CEFC533}" dt="2025-03-02T23:24:47.863" v="11841" actId="1076"/>
          <ac:picMkLst>
            <pc:docMk/>
            <pc:sldMk cId="0" sldId="265"/>
            <ac:picMk id="3" creationId="{43D8D3E2-1B1D-E69E-DAC0-75504A5E889D}"/>
          </ac:picMkLst>
        </pc:picChg>
        <pc:picChg chg="add mod">
          <ac:chgData name="Eva Henson" userId="fbea2c5998606d4c" providerId="LiveId" clId="{F17E8733-F4A8-4276-9D73-CDA18CEFC533}" dt="2025-03-02T22:00:41.394" v="7054" actId="14100"/>
          <ac:picMkLst>
            <pc:docMk/>
            <pc:sldMk cId="0" sldId="265"/>
            <ac:picMk id="5" creationId="{93719CC2-997A-AE09-9E6C-2D0D99B44874}"/>
          </ac:picMkLst>
        </pc:picChg>
        <pc:picChg chg="mod">
          <ac:chgData name="Eva Henson" userId="fbea2c5998606d4c" providerId="LiveId" clId="{F17E8733-F4A8-4276-9D73-CDA18CEFC533}" dt="2025-03-02T23:25:03.362" v="11847" actId="1076"/>
          <ac:picMkLst>
            <pc:docMk/>
            <pc:sldMk cId="0" sldId="265"/>
            <ac:picMk id="202" creationId="{00000000-0000-0000-0000-000000000000}"/>
          </ac:picMkLst>
        </pc:picChg>
        <pc:picChg chg="mod">
          <ac:chgData name="Eva Henson" userId="fbea2c5998606d4c" providerId="LiveId" clId="{F17E8733-F4A8-4276-9D73-CDA18CEFC533}" dt="2025-03-02T23:25:04.620" v="11848" actId="1076"/>
          <ac:picMkLst>
            <pc:docMk/>
            <pc:sldMk cId="0" sldId="265"/>
            <ac:picMk id="203" creationId="{00000000-0000-0000-0000-000000000000}"/>
          </ac:picMkLst>
        </pc:picChg>
        <pc:picChg chg="mod">
          <ac:chgData name="Eva Henson" userId="fbea2c5998606d4c" providerId="LiveId" clId="{F17E8733-F4A8-4276-9D73-CDA18CEFC533}" dt="2025-03-02T22:00:34.336" v="7051" actId="14100"/>
          <ac:picMkLst>
            <pc:docMk/>
            <pc:sldMk cId="0" sldId="265"/>
            <ac:picMk id="204" creationId="{00000000-0000-0000-0000-000000000000}"/>
          </ac:picMkLst>
        </pc:picChg>
      </pc:sldChg>
      <pc:sldChg chg="addSp delSp modSp mod ord">
        <pc:chgData name="Eva Henson" userId="fbea2c5998606d4c" providerId="LiveId" clId="{F17E8733-F4A8-4276-9D73-CDA18CEFC533}" dt="2025-03-03T01:24:54.130" v="15865"/>
        <pc:sldMkLst>
          <pc:docMk/>
          <pc:sldMk cId="0" sldId="266"/>
        </pc:sldMkLst>
        <pc:spChg chg="mod">
          <ac:chgData name="Eva Henson" userId="fbea2c5998606d4c" providerId="LiveId" clId="{F17E8733-F4A8-4276-9D73-CDA18CEFC533}" dt="2025-03-02T22:09:13.468" v="7483" actId="1076"/>
          <ac:spMkLst>
            <pc:docMk/>
            <pc:sldMk cId="0" sldId="266"/>
            <ac:spMk id="210" creationId="{00000000-0000-0000-0000-000000000000}"/>
          </ac:spMkLst>
        </pc:spChg>
        <pc:spChg chg="mod">
          <ac:chgData name="Eva Henson" userId="fbea2c5998606d4c" providerId="LiveId" clId="{F17E8733-F4A8-4276-9D73-CDA18CEFC533}" dt="2025-03-02T22:09:18.731" v="7484" actId="1076"/>
          <ac:spMkLst>
            <pc:docMk/>
            <pc:sldMk cId="0" sldId="266"/>
            <ac:spMk id="212" creationId="{00000000-0000-0000-0000-000000000000}"/>
          </ac:spMkLst>
        </pc:spChg>
        <pc:spChg chg="mod">
          <ac:chgData name="Eva Henson" userId="fbea2c5998606d4c" providerId="LiveId" clId="{F17E8733-F4A8-4276-9D73-CDA18CEFC533}" dt="2025-03-02T22:08:44.288" v="7474" actId="20577"/>
          <ac:spMkLst>
            <pc:docMk/>
            <pc:sldMk cId="0" sldId="266"/>
            <ac:spMk id="213" creationId="{00000000-0000-0000-0000-000000000000}"/>
          </ac:spMkLst>
        </pc:spChg>
        <pc:spChg chg="mod">
          <ac:chgData name="Eva Henson" userId="fbea2c5998606d4c" providerId="LiveId" clId="{F17E8733-F4A8-4276-9D73-CDA18CEFC533}" dt="2025-03-02T22:07:24.878" v="7406" actId="1076"/>
          <ac:spMkLst>
            <pc:docMk/>
            <pc:sldMk cId="0" sldId="266"/>
            <ac:spMk id="215" creationId="{00000000-0000-0000-0000-000000000000}"/>
          </ac:spMkLst>
        </pc:spChg>
        <pc:picChg chg="add mod">
          <ac:chgData name="Eva Henson" userId="fbea2c5998606d4c" providerId="LiveId" clId="{F17E8733-F4A8-4276-9D73-CDA18CEFC533}" dt="2025-03-02T22:36:52.090" v="8261" actId="1076"/>
          <ac:picMkLst>
            <pc:docMk/>
            <pc:sldMk cId="0" sldId="266"/>
            <ac:picMk id="5" creationId="{A94EC864-ED7A-26DD-1A14-7219DFFEE7F6}"/>
          </ac:picMkLst>
        </pc:picChg>
      </pc:sldChg>
      <pc:sldChg chg="addSp delSp modSp mod ord">
        <pc:chgData name="Eva Henson" userId="fbea2c5998606d4c" providerId="LiveId" clId="{F17E8733-F4A8-4276-9D73-CDA18CEFC533}" dt="2025-03-02T23:36:23.457" v="12170" actId="14100"/>
        <pc:sldMkLst>
          <pc:docMk/>
          <pc:sldMk cId="0" sldId="267"/>
        </pc:sldMkLst>
        <pc:spChg chg="mod">
          <ac:chgData name="Eva Henson" userId="fbea2c5998606d4c" providerId="LiveId" clId="{F17E8733-F4A8-4276-9D73-CDA18CEFC533}" dt="2025-03-02T23:36:23.457" v="12170" actId="14100"/>
          <ac:spMkLst>
            <pc:docMk/>
            <pc:sldMk cId="0" sldId="267"/>
            <ac:spMk id="220" creationId="{00000000-0000-0000-0000-000000000000}"/>
          </ac:spMkLst>
        </pc:spChg>
        <pc:spChg chg="mod">
          <ac:chgData name="Eva Henson" userId="fbea2c5998606d4c" providerId="LiveId" clId="{F17E8733-F4A8-4276-9D73-CDA18CEFC533}" dt="2025-03-02T23:36:19.779" v="12169" actId="14100"/>
          <ac:spMkLst>
            <pc:docMk/>
            <pc:sldMk cId="0" sldId="267"/>
            <ac:spMk id="225" creationId="{00000000-0000-0000-0000-000000000000}"/>
          </ac:spMkLst>
        </pc:spChg>
        <pc:picChg chg="add mod">
          <ac:chgData name="Eva Henson" userId="fbea2c5998606d4c" providerId="LiveId" clId="{F17E8733-F4A8-4276-9D73-CDA18CEFC533}" dt="2025-03-02T23:36:16.942" v="12168" actId="14100"/>
          <ac:picMkLst>
            <pc:docMk/>
            <pc:sldMk cId="0" sldId="267"/>
            <ac:picMk id="5" creationId="{1217966F-0A82-F5E5-64D7-5D70DADB3B2A}"/>
          </ac:picMkLst>
        </pc:picChg>
      </pc:sldChg>
      <pc:sldChg chg="modSp mod ord">
        <pc:chgData name="Eva Henson" userId="fbea2c5998606d4c" providerId="LiveId" clId="{F17E8733-F4A8-4276-9D73-CDA18CEFC533}" dt="2025-03-02T23:30:36.224" v="12037"/>
        <pc:sldMkLst>
          <pc:docMk/>
          <pc:sldMk cId="0" sldId="268"/>
        </pc:sldMkLst>
        <pc:spChg chg="mod">
          <ac:chgData name="Eva Henson" userId="fbea2c5998606d4c" providerId="LiveId" clId="{F17E8733-F4A8-4276-9D73-CDA18CEFC533}" dt="2025-03-02T23:29:03.167" v="12014" actId="1076"/>
          <ac:spMkLst>
            <pc:docMk/>
            <pc:sldMk cId="0" sldId="268"/>
            <ac:spMk id="232" creationId="{00000000-0000-0000-0000-000000000000}"/>
          </ac:spMkLst>
        </pc:spChg>
        <pc:spChg chg="mod">
          <ac:chgData name="Eva Henson" userId="fbea2c5998606d4c" providerId="LiveId" clId="{F17E8733-F4A8-4276-9D73-CDA18CEFC533}" dt="2025-03-02T23:30:18.556" v="12035" actId="20577"/>
          <ac:spMkLst>
            <pc:docMk/>
            <pc:sldMk cId="0" sldId="268"/>
            <ac:spMk id="233" creationId="{00000000-0000-0000-0000-000000000000}"/>
          </ac:spMkLst>
        </pc:spChg>
      </pc:sldChg>
      <pc:sldChg chg="del">
        <pc:chgData name="Eva Henson" userId="fbea2c5998606d4c" providerId="LiveId" clId="{F17E8733-F4A8-4276-9D73-CDA18CEFC533}" dt="2025-03-02T21:58:37.029" v="6990" actId="2696"/>
        <pc:sldMkLst>
          <pc:docMk/>
          <pc:sldMk cId="0" sldId="269"/>
        </pc:sldMkLst>
      </pc:sldChg>
      <pc:sldChg chg="ord">
        <pc:chgData name="Eva Henson" userId="fbea2c5998606d4c" providerId="LiveId" clId="{F17E8733-F4A8-4276-9D73-CDA18CEFC533}" dt="2025-03-02T23:32:22.759" v="12051"/>
        <pc:sldMkLst>
          <pc:docMk/>
          <pc:sldMk cId="0" sldId="270"/>
        </pc:sldMkLst>
      </pc:sldChg>
      <pc:sldChg chg="del">
        <pc:chgData name="Eva Henson" userId="fbea2c5998606d4c" providerId="LiveId" clId="{F17E8733-F4A8-4276-9D73-CDA18CEFC533}" dt="2025-03-02T21:33:51.199" v="6267" actId="2696"/>
        <pc:sldMkLst>
          <pc:docMk/>
          <pc:sldMk cId="0" sldId="271"/>
        </pc:sldMkLst>
      </pc:sldChg>
      <pc:sldChg chg="ord">
        <pc:chgData name="Eva Henson" userId="fbea2c5998606d4c" providerId="LiveId" clId="{F17E8733-F4A8-4276-9D73-CDA18CEFC533}" dt="2025-03-02T23:30:40.546" v="12039"/>
        <pc:sldMkLst>
          <pc:docMk/>
          <pc:sldMk cId="0" sldId="272"/>
        </pc:sldMkLst>
      </pc:sldChg>
      <pc:sldChg chg="ord modNotes">
        <pc:chgData name="Eva Henson" userId="fbea2c5998606d4c" providerId="LiveId" clId="{F17E8733-F4A8-4276-9D73-CDA18CEFC533}" dt="2025-03-02T23:30:58.644" v="12041"/>
        <pc:sldMkLst>
          <pc:docMk/>
          <pc:sldMk cId="0" sldId="273"/>
        </pc:sldMkLst>
      </pc:sldChg>
      <pc:sldChg chg="addSp modSp mod ord">
        <pc:chgData name="Eva Henson" userId="fbea2c5998606d4c" providerId="LiveId" clId="{F17E8733-F4A8-4276-9D73-CDA18CEFC533}" dt="2025-03-03T01:24:49.068" v="15863"/>
        <pc:sldMkLst>
          <pc:docMk/>
          <pc:sldMk cId="0" sldId="274"/>
        </pc:sldMkLst>
        <pc:spChg chg="mod">
          <ac:chgData name="Eva Henson" userId="fbea2c5998606d4c" providerId="LiveId" clId="{F17E8733-F4A8-4276-9D73-CDA18CEFC533}" dt="2025-03-03T01:16:18.325" v="15784" actId="1076"/>
          <ac:spMkLst>
            <pc:docMk/>
            <pc:sldMk cId="0" sldId="274"/>
            <ac:spMk id="296" creationId="{00000000-0000-0000-0000-000000000000}"/>
          </ac:spMkLst>
        </pc:spChg>
        <pc:spChg chg="mod">
          <ac:chgData name="Eva Henson" userId="fbea2c5998606d4c" providerId="LiveId" clId="{F17E8733-F4A8-4276-9D73-CDA18CEFC533}" dt="2025-03-03T01:17:01.960" v="15789" actId="1076"/>
          <ac:spMkLst>
            <pc:docMk/>
            <pc:sldMk cId="0" sldId="274"/>
            <ac:spMk id="297" creationId="{00000000-0000-0000-0000-000000000000}"/>
          </ac:spMkLst>
        </pc:spChg>
        <pc:picChg chg="add mod">
          <ac:chgData name="Eva Henson" userId="fbea2c5998606d4c" providerId="LiveId" clId="{F17E8733-F4A8-4276-9D73-CDA18CEFC533}" dt="2025-03-03T01:17:04.414" v="15790" actId="1076"/>
          <ac:picMkLst>
            <pc:docMk/>
            <pc:sldMk cId="0" sldId="274"/>
            <ac:picMk id="3" creationId="{35AFA693-0C3E-4862-9454-05084A76F518}"/>
          </ac:picMkLst>
        </pc:picChg>
      </pc:sldChg>
      <pc:sldChg chg="addSp modSp mod ord">
        <pc:chgData name="Eva Henson" userId="fbea2c5998606d4c" providerId="LiveId" clId="{F17E8733-F4A8-4276-9D73-CDA18CEFC533}" dt="2025-03-03T01:18:52.902" v="15804" actId="1076"/>
        <pc:sldMkLst>
          <pc:docMk/>
          <pc:sldMk cId="0" sldId="275"/>
        </pc:sldMkLst>
        <pc:spChg chg="mod">
          <ac:chgData name="Eva Henson" userId="fbea2c5998606d4c" providerId="LiveId" clId="{F17E8733-F4A8-4276-9D73-CDA18CEFC533}" dt="2025-03-03T01:18:50.656" v="15803" actId="1076"/>
          <ac:spMkLst>
            <pc:docMk/>
            <pc:sldMk cId="0" sldId="275"/>
            <ac:spMk id="304" creationId="{00000000-0000-0000-0000-000000000000}"/>
          </ac:spMkLst>
        </pc:spChg>
        <pc:spChg chg="mod">
          <ac:chgData name="Eva Henson" userId="fbea2c5998606d4c" providerId="LiveId" clId="{F17E8733-F4A8-4276-9D73-CDA18CEFC533}" dt="2025-03-03T01:17:57.865" v="15796" actId="1076"/>
          <ac:spMkLst>
            <pc:docMk/>
            <pc:sldMk cId="0" sldId="275"/>
            <ac:spMk id="305" creationId="{00000000-0000-0000-0000-000000000000}"/>
          </ac:spMkLst>
        </pc:spChg>
        <pc:picChg chg="add mod">
          <ac:chgData name="Eva Henson" userId="fbea2c5998606d4c" providerId="LiveId" clId="{F17E8733-F4A8-4276-9D73-CDA18CEFC533}" dt="2025-03-03T01:18:52.902" v="15804" actId="1076"/>
          <ac:picMkLst>
            <pc:docMk/>
            <pc:sldMk cId="0" sldId="275"/>
            <ac:picMk id="3" creationId="{56246E1C-6C64-D7D7-E03C-5E3367E75382}"/>
          </ac:picMkLst>
        </pc:picChg>
      </pc:sldChg>
      <pc:sldChg chg="modSp mod ord">
        <pc:chgData name="Eva Henson" userId="fbea2c5998606d4c" providerId="LiveId" clId="{F17E8733-F4A8-4276-9D73-CDA18CEFC533}" dt="2025-03-03T02:13:59.990" v="18935" actId="1076"/>
        <pc:sldMkLst>
          <pc:docMk/>
          <pc:sldMk cId="0" sldId="276"/>
        </pc:sldMkLst>
        <pc:spChg chg="mod">
          <ac:chgData name="Eva Henson" userId="fbea2c5998606d4c" providerId="LiveId" clId="{F17E8733-F4A8-4276-9D73-CDA18CEFC533}" dt="2025-03-02T23:31:30.763" v="12048" actId="20577"/>
          <ac:spMkLst>
            <pc:docMk/>
            <pc:sldMk cId="0" sldId="276"/>
            <ac:spMk id="312" creationId="{00000000-0000-0000-0000-000000000000}"/>
          </ac:spMkLst>
        </pc:spChg>
        <pc:spChg chg="mod">
          <ac:chgData name="Eva Henson" userId="fbea2c5998606d4c" providerId="LiveId" clId="{F17E8733-F4A8-4276-9D73-CDA18CEFC533}" dt="2025-03-03T02:13:59.990" v="18935" actId="1076"/>
          <ac:spMkLst>
            <pc:docMk/>
            <pc:sldMk cId="0" sldId="276"/>
            <ac:spMk id="314" creationId="{00000000-0000-0000-0000-000000000000}"/>
          </ac:spMkLst>
        </pc:spChg>
      </pc:sldChg>
      <pc:sldChg chg="addSp delSp modSp mod ord">
        <pc:chgData name="Eva Henson" userId="fbea2c5998606d4c" providerId="LiveId" clId="{F17E8733-F4A8-4276-9D73-CDA18CEFC533}" dt="2025-03-03T01:04:20.724" v="15500" actId="20577"/>
        <pc:sldMkLst>
          <pc:docMk/>
          <pc:sldMk cId="0" sldId="277"/>
        </pc:sldMkLst>
        <pc:spChg chg="add mod">
          <ac:chgData name="Eva Henson" userId="fbea2c5998606d4c" providerId="LiveId" clId="{F17E8733-F4A8-4276-9D73-CDA18CEFC533}" dt="2025-03-03T01:04:20.724" v="15500" actId="20577"/>
          <ac:spMkLst>
            <pc:docMk/>
            <pc:sldMk cId="0" sldId="277"/>
            <ac:spMk id="5" creationId="{D1F1B775-A0B8-C667-DDDE-AD2155713023}"/>
          </ac:spMkLst>
        </pc:spChg>
        <pc:spChg chg="add mod">
          <ac:chgData name="Eva Henson" userId="fbea2c5998606d4c" providerId="LiveId" clId="{F17E8733-F4A8-4276-9D73-CDA18CEFC533}" dt="2025-03-03T00:10:40.215" v="14011" actId="20577"/>
          <ac:spMkLst>
            <pc:docMk/>
            <pc:sldMk cId="0" sldId="277"/>
            <ac:spMk id="7" creationId="{7C6FEFCE-0989-4317-F563-5AB3E422F501}"/>
          </ac:spMkLst>
        </pc:spChg>
        <pc:spChg chg="mod">
          <ac:chgData name="Eva Henson" userId="fbea2c5998606d4c" providerId="LiveId" clId="{F17E8733-F4A8-4276-9D73-CDA18CEFC533}" dt="2025-03-02T23:58:48.046" v="13043" actId="1076"/>
          <ac:spMkLst>
            <pc:docMk/>
            <pc:sldMk cId="0" sldId="277"/>
            <ac:spMk id="320" creationId="{00000000-0000-0000-0000-000000000000}"/>
          </ac:spMkLst>
        </pc:spChg>
      </pc:sldChg>
      <pc:sldChg chg="modSp del">
        <pc:chgData name="Eva Henson" userId="fbea2c5998606d4c" providerId="LiveId" clId="{F17E8733-F4A8-4276-9D73-CDA18CEFC533}" dt="2025-03-02T23:31:50.853" v="12049" actId="2696"/>
        <pc:sldMkLst>
          <pc:docMk/>
          <pc:sldMk cId="0" sldId="278"/>
        </pc:sldMkLst>
      </pc:sldChg>
      <pc:sldChg chg="addSp delSp modSp add mod">
        <pc:chgData name="Eva Henson" userId="fbea2c5998606d4c" providerId="LiveId" clId="{F17E8733-F4A8-4276-9D73-CDA18CEFC533}" dt="2025-03-02T23:23:57.655" v="11836" actId="20577"/>
        <pc:sldMkLst>
          <pc:docMk/>
          <pc:sldMk cId="809323182" sldId="279"/>
        </pc:sldMkLst>
        <pc:spChg chg="add mod">
          <ac:chgData name="Eva Henson" userId="fbea2c5998606d4c" providerId="LiveId" clId="{F17E8733-F4A8-4276-9D73-CDA18CEFC533}" dt="2025-03-02T19:33:13.274" v="1098" actId="1076"/>
          <ac:spMkLst>
            <pc:docMk/>
            <pc:sldMk cId="809323182" sldId="279"/>
            <ac:spMk id="7" creationId="{46FF178A-8D9C-6050-7E12-8476233F78D3}"/>
          </ac:spMkLst>
        </pc:spChg>
        <pc:spChg chg="add mod">
          <ac:chgData name="Eva Henson" userId="fbea2c5998606d4c" providerId="LiveId" clId="{F17E8733-F4A8-4276-9D73-CDA18CEFC533}" dt="2025-03-02T20:13:31.652" v="1990" actId="1076"/>
          <ac:spMkLst>
            <pc:docMk/>
            <pc:sldMk cId="809323182" sldId="279"/>
            <ac:spMk id="9" creationId="{79A7FAB8-5B3D-84ED-B02A-E873B7A7C7E0}"/>
          </ac:spMkLst>
        </pc:spChg>
        <pc:spChg chg="add mod">
          <ac:chgData name="Eva Henson" userId="fbea2c5998606d4c" providerId="LiveId" clId="{F17E8733-F4A8-4276-9D73-CDA18CEFC533}" dt="2025-03-02T19:38:18.354" v="1425" actId="1076"/>
          <ac:spMkLst>
            <pc:docMk/>
            <pc:sldMk cId="809323182" sldId="279"/>
            <ac:spMk id="13" creationId="{2A4A527A-F332-44CF-02F5-A9372CF58071}"/>
          </ac:spMkLst>
        </pc:spChg>
        <pc:spChg chg="add mod">
          <ac:chgData name="Eva Henson" userId="fbea2c5998606d4c" providerId="LiveId" clId="{F17E8733-F4A8-4276-9D73-CDA18CEFC533}" dt="2025-03-02T19:36:41.843" v="1268" actId="20577"/>
          <ac:spMkLst>
            <pc:docMk/>
            <pc:sldMk cId="809323182" sldId="279"/>
            <ac:spMk id="17" creationId="{1647B855-6A9D-069D-5934-92E0141A540A}"/>
          </ac:spMkLst>
        </pc:spChg>
        <pc:spChg chg="add mod">
          <ac:chgData name="Eva Henson" userId="fbea2c5998606d4c" providerId="LiveId" clId="{F17E8733-F4A8-4276-9D73-CDA18CEFC533}" dt="2025-03-02T23:23:57.655" v="11836" actId="20577"/>
          <ac:spMkLst>
            <pc:docMk/>
            <pc:sldMk cId="809323182" sldId="279"/>
            <ac:spMk id="19" creationId="{0925BD84-2B15-17F3-5CB5-09AE0F5CD9AE}"/>
          </ac:spMkLst>
        </pc:spChg>
        <pc:spChg chg="mod">
          <ac:chgData name="Eva Henson" userId="fbea2c5998606d4c" providerId="LiveId" clId="{F17E8733-F4A8-4276-9D73-CDA18CEFC533}" dt="2025-03-02T19:41:51.015" v="1745" actId="14100"/>
          <ac:spMkLst>
            <pc:docMk/>
            <pc:sldMk cId="809323182" sldId="279"/>
            <ac:spMk id="113" creationId="{CE30507B-B2B4-9AC1-DD18-00F73F9E8EC4}"/>
          </ac:spMkLst>
        </pc:spChg>
        <pc:graphicFrameChg chg="add mod modGraphic">
          <ac:chgData name="Eva Henson" userId="fbea2c5998606d4c" providerId="LiveId" clId="{F17E8733-F4A8-4276-9D73-CDA18CEFC533}" dt="2025-03-02T20:13:28.558" v="1989" actId="1076"/>
          <ac:graphicFrameMkLst>
            <pc:docMk/>
            <pc:sldMk cId="809323182" sldId="279"/>
            <ac:graphicFrameMk id="3" creationId="{905514F3-1F58-24B3-725B-35217546B5A6}"/>
          </ac:graphicFrameMkLst>
        </pc:graphicFrameChg>
        <pc:graphicFrameChg chg="add mod modGraphic">
          <ac:chgData name="Eva Henson" userId="fbea2c5998606d4c" providerId="LiveId" clId="{F17E8733-F4A8-4276-9D73-CDA18CEFC533}" dt="2025-03-02T19:38:42.659" v="1427" actId="207"/>
          <ac:graphicFrameMkLst>
            <pc:docMk/>
            <pc:sldMk cId="809323182" sldId="279"/>
            <ac:graphicFrameMk id="5" creationId="{D9960892-2662-FDC7-5846-3192425199EA}"/>
          </ac:graphicFrameMkLst>
        </pc:graphicFrameChg>
        <pc:graphicFrameChg chg="add mod modGraphic">
          <ac:chgData name="Eva Henson" userId="fbea2c5998606d4c" providerId="LiveId" clId="{F17E8733-F4A8-4276-9D73-CDA18CEFC533}" dt="2025-03-02T19:38:47.905" v="1428" actId="207"/>
          <ac:graphicFrameMkLst>
            <pc:docMk/>
            <pc:sldMk cId="809323182" sldId="279"/>
            <ac:graphicFrameMk id="10" creationId="{1E1BBC35-9A6B-264A-3F1D-6CEDFB18E05B}"/>
          </ac:graphicFrameMkLst>
        </pc:graphicFrameChg>
        <pc:graphicFrameChg chg="add mod modGraphic">
          <ac:chgData name="Eva Henson" userId="fbea2c5998606d4c" providerId="LiveId" clId="{F17E8733-F4A8-4276-9D73-CDA18CEFC533}" dt="2025-03-02T19:38:52.946" v="1429" actId="207"/>
          <ac:graphicFrameMkLst>
            <pc:docMk/>
            <pc:sldMk cId="809323182" sldId="279"/>
            <ac:graphicFrameMk id="16" creationId="{1990F324-AB97-4299-93A8-A8BBD34CA488}"/>
          </ac:graphicFrameMkLst>
        </pc:graphicFrameChg>
        <pc:graphicFrameChg chg="add mod modGraphic">
          <ac:chgData name="Eva Henson" userId="fbea2c5998606d4c" providerId="LiveId" clId="{F17E8733-F4A8-4276-9D73-CDA18CEFC533}" dt="2025-03-02T19:38:58.122" v="1430" actId="207"/>
          <ac:graphicFrameMkLst>
            <pc:docMk/>
            <pc:sldMk cId="809323182" sldId="279"/>
            <ac:graphicFrameMk id="18" creationId="{2127CC02-0975-C3EC-292F-B9D4977E519B}"/>
          </ac:graphicFrameMkLst>
        </pc:graphicFrameChg>
        <pc:picChg chg="add mod">
          <ac:chgData name="Eva Henson" userId="fbea2c5998606d4c" providerId="LiveId" clId="{F17E8733-F4A8-4276-9D73-CDA18CEFC533}" dt="2025-03-02T21:36:32.917" v="6288" actId="1076"/>
          <ac:picMkLst>
            <pc:docMk/>
            <pc:sldMk cId="809323182" sldId="279"/>
            <ac:picMk id="20" creationId="{DB50E657-3958-8DA2-2132-0A96CFE5D888}"/>
          </ac:picMkLst>
        </pc:picChg>
        <pc:picChg chg="add mod">
          <ac:chgData name="Eva Henson" userId="fbea2c5998606d4c" providerId="LiveId" clId="{F17E8733-F4A8-4276-9D73-CDA18CEFC533}" dt="2025-03-02T21:36:55.622" v="6292" actId="1076"/>
          <ac:picMkLst>
            <pc:docMk/>
            <pc:sldMk cId="809323182" sldId="279"/>
            <ac:picMk id="21" creationId="{0B246E44-EB03-958F-2C4A-F30569E4A834}"/>
          </ac:picMkLst>
        </pc:picChg>
      </pc:sldChg>
      <pc:sldChg chg="addSp new del mod ord">
        <pc:chgData name="Eva Henson" userId="fbea2c5998606d4c" providerId="LiveId" clId="{F17E8733-F4A8-4276-9D73-CDA18CEFC533}" dt="2025-03-02T18:19:15.044" v="33" actId="2696"/>
        <pc:sldMkLst>
          <pc:docMk/>
          <pc:sldMk cId="1681621655" sldId="279"/>
        </pc:sldMkLst>
      </pc:sldChg>
      <pc:sldChg chg="addSp delSp modSp add mod ord">
        <pc:chgData name="Eva Henson" userId="fbea2c5998606d4c" providerId="LiveId" clId="{F17E8733-F4A8-4276-9D73-CDA18CEFC533}" dt="2025-03-03T02:29:26.727" v="19092"/>
        <pc:sldMkLst>
          <pc:docMk/>
          <pc:sldMk cId="873046419" sldId="280"/>
        </pc:sldMkLst>
        <pc:spChg chg="mod">
          <ac:chgData name="Eva Henson" userId="fbea2c5998606d4c" providerId="LiveId" clId="{F17E8733-F4A8-4276-9D73-CDA18CEFC533}" dt="2025-03-02T20:54:15.612" v="4110" actId="208"/>
          <ac:spMkLst>
            <pc:docMk/>
            <pc:sldMk cId="873046419" sldId="280"/>
            <ac:spMk id="109" creationId="{ADFC544F-89C3-26C3-AC0B-BDD297E364C2}"/>
          </ac:spMkLst>
        </pc:spChg>
        <pc:spChg chg="mod">
          <ac:chgData name="Eva Henson" userId="fbea2c5998606d4c" providerId="LiveId" clId="{F17E8733-F4A8-4276-9D73-CDA18CEFC533}" dt="2025-03-02T21:10:09.904" v="4488" actId="20577"/>
          <ac:spMkLst>
            <pc:docMk/>
            <pc:sldMk cId="873046419" sldId="280"/>
            <ac:spMk id="113" creationId="{BC93DD60-8C52-03A1-B777-E3DF915E964D}"/>
          </ac:spMkLst>
        </pc:spChg>
        <pc:graphicFrameChg chg="add mod modGraphic">
          <ac:chgData name="Eva Henson" userId="fbea2c5998606d4c" providerId="LiveId" clId="{F17E8733-F4A8-4276-9D73-CDA18CEFC533}" dt="2025-03-02T21:21:03.139" v="5177" actId="113"/>
          <ac:graphicFrameMkLst>
            <pc:docMk/>
            <pc:sldMk cId="873046419" sldId="280"/>
            <ac:graphicFrameMk id="20" creationId="{D9A4D7FC-38B2-4CE7-C252-38EF89D8DFF1}"/>
          </ac:graphicFrameMkLst>
        </pc:graphicFrameChg>
        <pc:picChg chg="add mod">
          <ac:chgData name="Eva Henson" userId="fbea2c5998606d4c" providerId="LiveId" clId="{F17E8733-F4A8-4276-9D73-CDA18CEFC533}" dt="2025-03-02T21:23:28.679" v="5189" actId="1076"/>
          <ac:picMkLst>
            <pc:docMk/>
            <pc:sldMk cId="873046419" sldId="280"/>
            <ac:picMk id="24" creationId="{6781D7EE-B798-109D-620F-7DF789A763AD}"/>
          </ac:picMkLst>
        </pc:picChg>
        <pc:picChg chg="add mod">
          <ac:chgData name="Eva Henson" userId="fbea2c5998606d4c" providerId="LiveId" clId="{F17E8733-F4A8-4276-9D73-CDA18CEFC533}" dt="2025-03-02T21:23:30.685" v="5190" actId="1076"/>
          <ac:picMkLst>
            <pc:docMk/>
            <pc:sldMk cId="873046419" sldId="280"/>
            <ac:picMk id="26" creationId="{ACD3BEEC-7F36-31D3-AACA-22C009209CB0}"/>
          </ac:picMkLst>
        </pc:picChg>
      </pc:sldChg>
      <pc:sldChg chg="addSp delSp modSp add del mod ord">
        <pc:chgData name="Eva Henson" userId="fbea2c5998606d4c" providerId="LiveId" clId="{F17E8733-F4A8-4276-9D73-CDA18CEFC533}" dt="2025-03-02T18:19:18.239" v="34" actId="2696"/>
        <pc:sldMkLst>
          <pc:docMk/>
          <pc:sldMk cId="1036724728" sldId="280"/>
        </pc:sldMkLst>
      </pc:sldChg>
      <pc:sldChg chg="addSp delSp modSp add mod ord">
        <pc:chgData name="Eva Henson" userId="fbea2c5998606d4c" providerId="LiveId" clId="{F17E8733-F4A8-4276-9D73-CDA18CEFC533}" dt="2025-03-03T02:29:11.258" v="19090"/>
        <pc:sldMkLst>
          <pc:docMk/>
          <pc:sldMk cId="1594652433" sldId="281"/>
        </pc:sldMkLst>
        <pc:spChg chg="mod">
          <ac:chgData name="Eva Henson" userId="fbea2c5998606d4c" providerId="LiveId" clId="{F17E8733-F4A8-4276-9D73-CDA18CEFC533}" dt="2025-03-02T20:26:54.476" v="2570" actId="20577"/>
          <ac:spMkLst>
            <pc:docMk/>
            <pc:sldMk cId="1594652433" sldId="281"/>
            <ac:spMk id="100" creationId="{9E3E314B-1066-C931-832E-7947EA562A8C}"/>
          </ac:spMkLst>
        </pc:spChg>
        <pc:spChg chg="mod">
          <ac:chgData name="Eva Henson" userId="fbea2c5998606d4c" providerId="LiveId" clId="{F17E8733-F4A8-4276-9D73-CDA18CEFC533}" dt="2025-03-02T23:38:27.578" v="12203" actId="20577"/>
          <ac:spMkLst>
            <pc:docMk/>
            <pc:sldMk cId="1594652433" sldId="281"/>
            <ac:spMk id="101" creationId="{FD2606D5-1E89-1070-470A-CF093CF0F090}"/>
          </ac:spMkLst>
        </pc:spChg>
        <pc:picChg chg="add mod">
          <ac:chgData name="Eva Henson" userId="fbea2c5998606d4c" providerId="LiveId" clId="{F17E8733-F4A8-4276-9D73-CDA18CEFC533}" dt="2025-03-02T20:29:34.444" v="2610" actId="692"/>
          <ac:picMkLst>
            <pc:docMk/>
            <pc:sldMk cId="1594652433" sldId="281"/>
            <ac:picMk id="3" creationId="{2AEA511A-29B6-7560-1C79-66C51A63E854}"/>
          </ac:picMkLst>
        </pc:picChg>
        <pc:picChg chg="add mod">
          <ac:chgData name="Eva Henson" userId="fbea2c5998606d4c" providerId="LiveId" clId="{F17E8733-F4A8-4276-9D73-CDA18CEFC533}" dt="2025-03-02T20:29:57.059" v="2612" actId="1076"/>
          <ac:picMkLst>
            <pc:docMk/>
            <pc:sldMk cId="1594652433" sldId="281"/>
            <ac:picMk id="4" creationId="{41412EE6-34F3-31D3-4768-8E53F3183D39}"/>
          </ac:picMkLst>
        </pc:picChg>
      </pc:sldChg>
      <pc:sldChg chg="modSp add mod ord">
        <pc:chgData name="Eva Henson" userId="fbea2c5998606d4c" providerId="LiveId" clId="{F17E8733-F4A8-4276-9D73-CDA18CEFC533}" dt="2025-03-02T21:49:08.174" v="6748" actId="1076"/>
        <pc:sldMkLst>
          <pc:docMk/>
          <pc:sldMk cId="2978991130" sldId="282"/>
        </pc:sldMkLst>
        <pc:spChg chg="mod">
          <ac:chgData name="Eva Henson" userId="fbea2c5998606d4c" providerId="LiveId" clId="{F17E8733-F4A8-4276-9D73-CDA18CEFC533}" dt="2025-03-02T21:49:08.174" v="6748" actId="1076"/>
          <ac:spMkLst>
            <pc:docMk/>
            <pc:sldMk cId="2978991130" sldId="282"/>
            <ac:spMk id="113" creationId="{D9F8352B-BAD7-A9C6-C2F3-9830564DA096}"/>
          </ac:spMkLst>
        </pc:spChg>
      </pc:sldChg>
      <pc:sldChg chg="addSp delSp modSp add mod">
        <pc:chgData name="Eva Henson" userId="fbea2c5998606d4c" providerId="LiveId" clId="{F17E8733-F4A8-4276-9D73-CDA18CEFC533}" dt="2025-03-02T22:40:07.008" v="8556" actId="1076"/>
        <pc:sldMkLst>
          <pc:docMk/>
          <pc:sldMk cId="3748858971" sldId="283"/>
        </pc:sldMkLst>
        <pc:spChg chg="add mod">
          <ac:chgData name="Eva Henson" userId="fbea2c5998606d4c" providerId="LiveId" clId="{F17E8733-F4A8-4276-9D73-CDA18CEFC533}" dt="2025-03-02T22:40:07.008" v="8556" actId="1076"/>
          <ac:spMkLst>
            <pc:docMk/>
            <pc:sldMk cId="3748858971" sldId="283"/>
            <ac:spMk id="7" creationId="{F2097A6E-1AF7-854E-B6B6-0BF0A2140B74}"/>
          </ac:spMkLst>
        </pc:spChg>
        <pc:spChg chg="mod">
          <ac:chgData name="Eva Henson" userId="fbea2c5998606d4c" providerId="LiveId" clId="{F17E8733-F4A8-4276-9D73-CDA18CEFC533}" dt="2025-03-02T22:26:19.881" v="7730" actId="1076"/>
          <ac:spMkLst>
            <pc:docMk/>
            <pc:sldMk cId="3748858971" sldId="283"/>
            <ac:spMk id="210" creationId="{BE879E75-D157-2BA6-0FE5-5B7DCC054ABB}"/>
          </ac:spMkLst>
        </pc:spChg>
        <pc:spChg chg="mod">
          <ac:chgData name="Eva Henson" userId="fbea2c5998606d4c" providerId="LiveId" clId="{F17E8733-F4A8-4276-9D73-CDA18CEFC533}" dt="2025-03-02T22:26:33.228" v="7735" actId="1076"/>
          <ac:spMkLst>
            <pc:docMk/>
            <pc:sldMk cId="3748858971" sldId="283"/>
            <ac:spMk id="212" creationId="{18EA469D-B89E-8B37-891F-B2DC78B69A99}"/>
          </ac:spMkLst>
        </pc:spChg>
        <pc:picChg chg="add mod">
          <ac:chgData name="Eva Henson" userId="fbea2c5998606d4c" providerId="LiveId" clId="{F17E8733-F4A8-4276-9D73-CDA18CEFC533}" dt="2025-03-02T22:26:29.587" v="7734" actId="14100"/>
          <ac:picMkLst>
            <pc:docMk/>
            <pc:sldMk cId="3748858971" sldId="283"/>
            <ac:picMk id="3" creationId="{A009B4F0-88D1-0B24-4A44-B0DC4E3C3ACA}"/>
          </ac:picMkLst>
        </pc:picChg>
        <pc:picChg chg="add mod">
          <ac:chgData name="Eva Henson" userId="fbea2c5998606d4c" providerId="LiveId" clId="{F17E8733-F4A8-4276-9D73-CDA18CEFC533}" dt="2025-03-02T22:39:36.935" v="8547" actId="14100"/>
          <ac:picMkLst>
            <pc:docMk/>
            <pc:sldMk cId="3748858971" sldId="283"/>
            <ac:picMk id="6" creationId="{87A93097-CA4E-61A5-D4A4-1D7682E0632F}"/>
          </ac:picMkLst>
        </pc:picChg>
      </pc:sldChg>
      <pc:sldChg chg="addSp modSp add mod">
        <pc:chgData name="Eva Henson" userId="fbea2c5998606d4c" providerId="LiveId" clId="{F17E8733-F4A8-4276-9D73-CDA18CEFC533}" dt="2025-03-02T22:46:52.528" v="9013" actId="1076"/>
        <pc:sldMkLst>
          <pc:docMk/>
          <pc:sldMk cId="1052641743" sldId="284"/>
        </pc:sldMkLst>
        <pc:spChg chg="add mod">
          <ac:chgData name="Eva Henson" userId="fbea2c5998606d4c" providerId="LiveId" clId="{F17E8733-F4A8-4276-9D73-CDA18CEFC533}" dt="2025-03-02T22:43:56.399" v="8949" actId="113"/>
          <ac:spMkLst>
            <pc:docMk/>
            <pc:sldMk cId="1052641743" sldId="284"/>
            <ac:spMk id="5" creationId="{36CD0D4C-C52C-11BE-0826-B141267EE89A}"/>
          </ac:spMkLst>
        </pc:spChg>
        <pc:spChg chg="add mod">
          <ac:chgData name="Eva Henson" userId="fbea2c5998606d4c" providerId="LiveId" clId="{F17E8733-F4A8-4276-9D73-CDA18CEFC533}" dt="2025-03-02T22:45:29.478" v="8999" actId="1076"/>
          <ac:spMkLst>
            <pc:docMk/>
            <pc:sldMk cId="1052641743" sldId="284"/>
            <ac:spMk id="6" creationId="{BBCD8C5D-02C5-E713-74AB-F13560F29326}"/>
          </ac:spMkLst>
        </pc:spChg>
        <pc:spChg chg="add mod">
          <ac:chgData name="Eva Henson" userId="fbea2c5998606d4c" providerId="LiveId" clId="{F17E8733-F4A8-4276-9D73-CDA18CEFC533}" dt="2025-03-02T22:46:52.528" v="9013" actId="1076"/>
          <ac:spMkLst>
            <pc:docMk/>
            <pc:sldMk cId="1052641743" sldId="284"/>
            <ac:spMk id="12" creationId="{0B1AB8F6-8C77-5BEA-5813-396EA2CAFEE9}"/>
          </ac:spMkLst>
        </pc:spChg>
        <pc:picChg chg="add mod">
          <ac:chgData name="Eva Henson" userId="fbea2c5998606d4c" providerId="LiveId" clId="{F17E8733-F4A8-4276-9D73-CDA18CEFC533}" dt="2025-03-02T22:46:44.884" v="9011" actId="14100"/>
          <ac:picMkLst>
            <pc:docMk/>
            <pc:sldMk cId="1052641743" sldId="284"/>
            <ac:picMk id="4" creationId="{884756EF-C91F-8329-93C0-A67167CE9F66}"/>
          </ac:picMkLst>
        </pc:picChg>
        <pc:cxnChg chg="add mod">
          <ac:chgData name="Eva Henson" userId="fbea2c5998606d4c" providerId="LiveId" clId="{F17E8733-F4A8-4276-9D73-CDA18CEFC533}" dt="2025-03-02T22:44:53.989" v="8959" actId="208"/>
          <ac:cxnSpMkLst>
            <pc:docMk/>
            <pc:sldMk cId="1052641743" sldId="284"/>
            <ac:cxnSpMk id="8" creationId="{8C2D28F4-8E82-13EB-A908-A21FDA038B37}"/>
          </ac:cxnSpMkLst>
        </pc:cxnChg>
      </pc:sldChg>
      <pc:sldChg chg="addSp modSp add mod">
        <pc:chgData name="Eva Henson" userId="fbea2c5998606d4c" providerId="LiveId" clId="{F17E8733-F4A8-4276-9D73-CDA18CEFC533}" dt="2025-03-02T22:56:25.384" v="10021" actId="14100"/>
        <pc:sldMkLst>
          <pc:docMk/>
          <pc:sldMk cId="1125026166" sldId="285"/>
        </pc:sldMkLst>
        <pc:spChg chg="add mod">
          <ac:chgData name="Eva Henson" userId="fbea2c5998606d4c" providerId="LiveId" clId="{F17E8733-F4A8-4276-9D73-CDA18CEFC533}" dt="2025-03-02T22:56:04.146" v="10018" actId="113"/>
          <ac:spMkLst>
            <pc:docMk/>
            <pc:sldMk cId="1125026166" sldId="285"/>
            <ac:spMk id="6" creationId="{E1B5368B-CFF8-0DA1-EA99-1D118DE8AE9F}"/>
          </ac:spMkLst>
        </pc:spChg>
        <pc:picChg chg="add mod">
          <ac:chgData name="Eva Henson" userId="fbea2c5998606d4c" providerId="LiveId" clId="{F17E8733-F4A8-4276-9D73-CDA18CEFC533}" dt="2025-03-02T22:56:25.384" v="10021" actId="14100"/>
          <ac:picMkLst>
            <pc:docMk/>
            <pc:sldMk cId="1125026166" sldId="285"/>
            <ac:picMk id="4" creationId="{FFFFE96C-BF69-FBD5-2DFF-EAC27B085BBA}"/>
          </ac:picMkLst>
        </pc:picChg>
      </pc:sldChg>
      <pc:sldChg chg="addSp delSp modSp add mod">
        <pc:chgData name="Eva Henson" userId="fbea2c5998606d4c" providerId="LiveId" clId="{F17E8733-F4A8-4276-9D73-CDA18CEFC533}" dt="2025-03-03T02:31:32.008" v="19104" actId="1076"/>
        <pc:sldMkLst>
          <pc:docMk/>
          <pc:sldMk cId="4033608991" sldId="286"/>
        </pc:sldMkLst>
        <pc:spChg chg="mod">
          <ac:chgData name="Eva Henson" userId="fbea2c5998606d4c" providerId="LiveId" clId="{F17E8733-F4A8-4276-9D73-CDA18CEFC533}" dt="2025-03-02T23:08:09.294" v="10368" actId="20577"/>
          <ac:spMkLst>
            <pc:docMk/>
            <pc:sldMk cId="4033608991" sldId="286"/>
            <ac:spMk id="6" creationId="{FC7589B2-E3B7-CDF6-C539-9DD8CA2EE1A2}"/>
          </ac:spMkLst>
        </pc:spChg>
        <pc:spChg chg="add mod">
          <ac:chgData name="Eva Henson" userId="fbea2c5998606d4c" providerId="LiveId" clId="{F17E8733-F4A8-4276-9D73-CDA18CEFC533}" dt="2025-03-03T02:31:26.033" v="19103" actId="1076"/>
          <ac:spMkLst>
            <pc:docMk/>
            <pc:sldMk cId="4033608991" sldId="286"/>
            <ac:spMk id="7" creationId="{52087F63-9F7A-86C9-5216-C7D7D1850CE0}"/>
          </ac:spMkLst>
        </pc:spChg>
        <pc:spChg chg="add mod">
          <ac:chgData name="Eva Henson" userId="fbea2c5998606d4c" providerId="LiveId" clId="{F17E8733-F4A8-4276-9D73-CDA18CEFC533}" dt="2025-03-03T02:31:32.008" v="19104" actId="1076"/>
          <ac:spMkLst>
            <pc:docMk/>
            <pc:sldMk cId="4033608991" sldId="286"/>
            <ac:spMk id="8" creationId="{E0E9D415-A0E8-7033-8DB4-17DCDF4F2575}"/>
          </ac:spMkLst>
        </pc:spChg>
        <pc:picChg chg="add mod">
          <ac:chgData name="Eva Henson" userId="fbea2c5998606d4c" providerId="LiveId" clId="{F17E8733-F4A8-4276-9D73-CDA18CEFC533}" dt="2025-03-03T02:31:22.950" v="19102" actId="14100"/>
          <ac:picMkLst>
            <pc:docMk/>
            <pc:sldMk cId="4033608991" sldId="286"/>
            <ac:picMk id="5" creationId="{8762FCBB-578C-8797-D75B-389C5EB3B412}"/>
          </ac:picMkLst>
        </pc:picChg>
      </pc:sldChg>
      <pc:sldChg chg="addSp delSp modSp add mod">
        <pc:chgData name="Eva Henson" userId="fbea2c5998606d4c" providerId="LiveId" clId="{F17E8733-F4A8-4276-9D73-CDA18CEFC533}" dt="2025-03-02T23:19:39.898" v="11746" actId="1076"/>
        <pc:sldMkLst>
          <pc:docMk/>
          <pc:sldMk cId="1352056680" sldId="287"/>
        </pc:sldMkLst>
        <pc:spChg chg="add mod">
          <ac:chgData name="Eva Henson" userId="fbea2c5998606d4c" providerId="LiveId" clId="{F17E8733-F4A8-4276-9D73-CDA18CEFC533}" dt="2025-03-02T23:19:39.898" v="11746" actId="1076"/>
          <ac:spMkLst>
            <pc:docMk/>
            <pc:sldMk cId="1352056680" sldId="287"/>
            <ac:spMk id="4" creationId="{9B9EBAE0-A198-D45F-9D96-082EFC1B5F56}"/>
          </ac:spMkLst>
        </pc:spChg>
      </pc:sldChg>
      <pc:sldChg chg="modSp add del mod">
        <pc:chgData name="Eva Henson" userId="fbea2c5998606d4c" providerId="LiveId" clId="{F17E8733-F4A8-4276-9D73-CDA18CEFC533}" dt="2025-03-03T02:30:48.537" v="19097" actId="2696"/>
        <pc:sldMkLst>
          <pc:docMk/>
          <pc:sldMk cId="1690143745" sldId="288"/>
        </pc:sldMkLst>
      </pc:sldChg>
      <pc:sldChg chg="addSp delSp modSp add del mod ord">
        <pc:chgData name="Eva Henson" userId="fbea2c5998606d4c" providerId="LiveId" clId="{F17E8733-F4A8-4276-9D73-CDA18CEFC533}" dt="2025-03-02T23:24:50.820" v="11842" actId="2696"/>
        <pc:sldMkLst>
          <pc:docMk/>
          <pc:sldMk cId="2022682400" sldId="288"/>
        </pc:sldMkLst>
      </pc:sldChg>
      <pc:sldChg chg="addSp delSp modSp add mod">
        <pc:chgData name="Eva Henson" userId="fbea2c5998606d4c" providerId="LiveId" clId="{F17E8733-F4A8-4276-9D73-CDA18CEFC533}" dt="2025-03-02T23:42:28.771" v="12281" actId="14100"/>
        <pc:sldMkLst>
          <pc:docMk/>
          <pc:sldMk cId="3369491051" sldId="289"/>
        </pc:sldMkLst>
        <pc:picChg chg="add mod">
          <ac:chgData name="Eva Henson" userId="fbea2c5998606d4c" providerId="LiveId" clId="{F17E8733-F4A8-4276-9D73-CDA18CEFC533}" dt="2025-03-02T23:42:28.771" v="12281" actId="14100"/>
          <ac:picMkLst>
            <pc:docMk/>
            <pc:sldMk cId="3369491051" sldId="289"/>
            <ac:picMk id="10" creationId="{77DC8F49-D798-8267-E746-BE8E9E1F80C2}"/>
          </ac:picMkLst>
        </pc:picChg>
      </pc:sldChg>
      <pc:sldChg chg="addSp modSp new mod ord">
        <pc:chgData name="Eva Henson" userId="fbea2c5998606d4c" providerId="LiveId" clId="{F17E8733-F4A8-4276-9D73-CDA18CEFC533}" dt="2025-03-02T23:44:58.567" v="12293"/>
        <pc:sldMkLst>
          <pc:docMk/>
          <pc:sldMk cId="3414248910" sldId="290"/>
        </pc:sldMkLst>
        <pc:picChg chg="add mod">
          <ac:chgData name="Eva Henson" userId="fbea2c5998606d4c" providerId="LiveId" clId="{F17E8733-F4A8-4276-9D73-CDA18CEFC533}" dt="2025-03-02T23:44:53.753" v="12291" actId="14100"/>
          <ac:picMkLst>
            <pc:docMk/>
            <pc:sldMk cId="3414248910" sldId="290"/>
            <ac:picMk id="3" creationId="{F4E58386-A2A9-A93A-B236-CF47D46D4279}"/>
          </ac:picMkLst>
        </pc:picChg>
      </pc:sldChg>
      <pc:sldChg chg="add del">
        <pc:chgData name="Eva Henson" userId="fbea2c5998606d4c" providerId="LiveId" clId="{F17E8733-F4A8-4276-9D73-CDA18CEFC533}" dt="2025-03-03T00:57:06.590" v="15366" actId="2696"/>
        <pc:sldMkLst>
          <pc:docMk/>
          <pc:sldMk cId="2959267003" sldId="291"/>
        </pc:sldMkLst>
      </pc:sldChg>
      <pc:sldChg chg="addSp delSp modSp add mod">
        <pc:chgData name="Eva Henson" userId="fbea2c5998606d4c" providerId="LiveId" clId="{F17E8733-F4A8-4276-9D73-CDA18CEFC533}" dt="2025-03-03T00:46:59.882" v="14913" actId="1076"/>
        <pc:sldMkLst>
          <pc:docMk/>
          <pc:sldMk cId="1789741966" sldId="292"/>
        </pc:sldMkLst>
        <pc:spChg chg="add mod">
          <ac:chgData name="Eva Henson" userId="fbea2c5998606d4c" providerId="LiveId" clId="{F17E8733-F4A8-4276-9D73-CDA18CEFC533}" dt="2025-03-03T00:39:00.161" v="14897" actId="1076"/>
          <ac:spMkLst>
            <pc:docMk/>
            <pc:sldMk cId="1789741966" sldId="292"/>
            <ac:spMk id="8" creationId="{87E12A70-9750-1074-D11F-D6DF2519E5C1}"/>
          </ac:spMkLst>
        </pc:spChg>
        <pc:spChg chg="add mod">
          <ac:chgData name="Eva Henson" userId="fbea2c5998606d4c" providerId="LiveId" clId="{F17E8733-F4A8-4276-9D73-CDA18CEFC533}" dt="2025-03-03T00:46:59.882" v="14913" actId="1076"/>
          <ac:spMkLst>
            <pc:docMk/>
            <pc:sldMk cId="1789741966" sldId="292"/>
            <ac:spMk id="9" creationId="{D4E27B25-5E0D-FEE2-956D-920A4D3F48B1}"/>
          </ac:spMkLst>
        </pc:spChg>
        <pc:spChg chg="mod">
          <ac:chgData name="Eva Henson" userId="fbea2c5998606d4c" providerId="LiveId" clId="{F17E8733-F4A8-4276-9D73-CDA18CEFC533}" dt="2025-03-03T00:13:34.504" v="14059" actId="1076"/>
          <ac:spMkLst>
            <pc:docMk/>
            <pc:sldMk cId="1789741966" sldId="292"/>
            <ac:spMk id="320" creationId="{CADCD460-2052-5703-EA96-4543E087FEF0}"/>
          </ac:spMkLst>
        </pc:spChg>
        <pc:picChg chg="add mod">
          <ac:chgData name="Eva Henson" userId="fbea2c5998606d4c" providerId="LiveId" clId="{F17E8733-F4A8-4276-9D73-CDA18CEFC533}" dt="2025-03-03T00:40:43.125" v="14909" actId="1076"/>
          <ac:picMkLst>
            <pc:docMk/>
            <pc:sldMk cId="1789741966" sldId="292"/>
            <ac:picMk id="11" creationId="{7BE4235D-62F2-8E65-11C6-99AE22C2AFC5}"/>
          </ac:picMkLst>
        </pc:picChg>
      </pc:sldChg>
      <pc:sldChg chg="addSp delSp modSp new mod ord">
        <pc:chgData name="Eva Henson" userId="fbea2c5998606d4c" providerId="LiveId" clId="{F17E8733-F4A8-4276-9D73-CDA18CEFC533}" dt="2025-03-03T01:22:55.019" v="15855"/>
        <pc:sldMkLst>
          <pc:docMk/>
          <pc:sldMk cId="842904935" sldId="293"/>
        </pc:sldMkLst>
        <pc:spChg chg="add mod">
          <ac:chgData name="Eva Henson" userId="fbea2c5998606d4c" providerId="LiveId" clId="{F17E8733-F4A8-4276-9D73-CDA18CEFC533}" dt="2025-03-03T01:19:47.186" v="15811" actId="1076"/>
          <ac:spMkLst>
            <pc:docMk/>
            <pc:sldMk cId="842904935" sldId="293"/>
            <ac:spMk id="3" creationId="{6E6EB372-7B5E-E5A1-4863-50A5129238DC}"/>
          </ac:spMkLst>
        </pc:spChg>
        <pc:spChg chg="add mod">
          <ac:chgData name="Eva Henson" userId="fbea2c5998606d4c" providerId="LiveId" clId="{F17E8733-F4A8-4276-9D73-CDA18CEFC533}" dt="2025-03-03T01:20:26.591" v="15853" actId="20577"/>
          <ac:spMkLst>
            <pc:docMk/>
            <pc:sldMk cId="842904935" sldId="293"/>
            <ac:spMk id="8" creationId="{B4D0A7EB-2BED-2BBE-D3AC-6CA35967F1A8}"/>
          </ac:spMkLst>
        </pc:spChg>
        <pc:graphicFrameChg chg="add mod modGraphic">
          <ac:chgData name="Eva Henson" userId="fbea2c5998606d4c" providerId="LiveId" clId="{F17E8733-F4A8-4276-9D73-CDA18CEFC533}" dt="2025-03-03T01:15:36.104" v="15777"/>
          <ac:graphicFrameMkLst>
            <pc:docMk/>
            <pc:sldMk cId="842904935" sldId="293"/>
            <ac:graphicFrameMk id="2" creationId="{6233A550-FC49-DE7D-BF56-36D2DB9E4FE7}"/>
          </ac:graphicFrameMkLst>
        </pc:graphicFrameChg>
        <pc:picChg chg="add mod">
          <ac:chgData name="Eva Henson" userId="fbea2c5998606d4c" providerId="LiveId" clId="{F17E8733-F4A8-4276-9D73-CDA18CEFC533}" dt="2025-03-03T01:15:23.990" v="15775" actId="1076"/>
          <ac:picMkLst>
            <pc:docMk/>
            <pc:sldMk cId="842904935" sldId="293"/>
            <ac:picMk id="4" creationId="{2BD085FE-6585-FA9A-589E-8579F5E44420}"/>
          </ac:picMkLst>
        </pc:picChg>
      </pc:sldChg>
      <pc:sldChg chg="addSp new mod ord">
        <pc:chgData name="Eva Henson" userId="fbea2c5998606d4c" providerId="LiveId" clId="{F17E8733-F4A8-4276-9D73-CDA18CEFC533}" dt="2025-03-03T01:26:39.057" v="15871"/>
        <pc:sldMkLst>
          <pc:docMk/>
          <pc:sldMk cId="2563870867" sldId="294"/>
        </pc:sldMkLst>
        <pc:picChg chg="add">
          <ac:chgData name="Eva Henson" userId="fbea2c5998606d4c" providerId="LiveId" clId="{F17E8733-F4A8-4276-9D73-CDA18CEFC533}" dt="2025-03-03T01:23:57.339" v="15859" actId="22"/>
          <ac:picMkLst>
            <pc:docMk/>
            <pc:sldMk cId="2563870867" sldId="294"/>
            <ac:picMk id="3" creationId="{74DD75C0-7774-F7F5-ED88-1E2AC8BEF5A6}"/>
          </ac:picMkLst>
        </pc:picChg>
      </pc:sldChg>
      <pc:sldChg chg="addSp new mod ord">
        <pc:chgData name="Eva Henson" userId="fbea2c5998606d4c" providerId="LiveId" clId="{F17E8733-F4A8-4276-9D73-CDA18CEFC533}" dt="2025-03-03T01:26:30.196" v="15869" actId="22"/>
        <pc:sldMkLst>
          <pc:docMk/>
          <pc:sldMk cId="4030914634" sldId="295"/>
        </pc:sldMkLst>
        <pc:picChg chg="add">
          <ac:chgData name="Eva Henson" userId="fbea2c5998606d4c" providerId="LiveId" clId="{F17E8733-F4A8-4276-9D73-CDA18CEFC533}" dt="2025-03-03T01:26:30.196" v="15869" actId="22"/>
          <ac:picMkLst>
            <pc:docMk/>
            <pc:sldMk cId="4030914634" sldId="295"/>
            <ac:picMk id="3" creationId="{90B85EC7-347F-D0B0-EB68-F48739D42C37}"/>
          </ac:picMkLst>
        </pc:picChg>
      </pc:sldChg>
      <pc:sldChg chg="addSp new mod">
        <pc:chgData name="Eva Henson" userId="fbea2c5998606d4c" providerId="LiveId" clId="{F17E8733-F4A8-4276-9D73-CDA18CEFC533}" dt="2025-03-03T01:28:18.789" v="15879" actId="22"/>
        <pc:sldMkLst>
          <pc:docMk/>
          <pc:sldMk cId="729143334" sldId="296"/>
        </pc:sldMkLst>
        <pc:picChg chg="add">
          <ac:chgData name="Eva Henson" userId="fbea2c5998606d4c" providerId="LiveId" clId="{F17E8733-F4A8-4276-9D73-CDA18CEFC533}" dt="2025-03-03T01:28:18.789" v="15879" actId="22"/>
          <ac:picMkLst>
            <pc:docMk/>
            <pc:sldMk cId="729143334" sldId="296"/>
            <ac:picMk id="3" creationId="{8BB0A7A6-FF40-D9E3-6FA6-AEFE2E154DB9}"/>
          </ac:picMkLst>
        </pc:picChg>
      </pc:sldChg>
      <pc:sldChg chg="addSp delSp modSp new mod">
        <pc:chgData name="Eva Henson" userId="fbea2c5998606d4c" providerId="LiveId" clId="{F17E8733-F4A8-4276-9D73-CDA18CEFC533}" dt="2025-03-03T02:21:12.298" v="19081" actId="14100"/>
        <pc:sldMkLst>
          <pc:docMk/>
          <pc:sldMk cId="4201717164" sldId="297"/>
        </pc:sldMkLst>
        <pc:spChg chg="add mod">
          <ac:chgData name="Eva Henson" userId="fbea2c5998606d4c" providerId="LiveId" clId="{F17E8733-F4A8-4276-9D73-CDA18CEFC533}" dt="2025-03-03T02:13:00.459" v="18878" actId="1076"/>
          <ac:spMkLst>
            <pc:docMk/>
            <pc:sldMk cId="4201717164" sldId="297"/>
            <ac:spMk id="4" creationId="{31C45439-BA48-0809-838B-D48DEBF33D94}"/>
          </ac:spMkLst>
        </pc:spChg>
        <pc:graphicFrameChg chg="add mod modGraphic">
          <ac:chgData name="Eva Henson" userId="fbea2c5998606d4c" providerId="LiveId" clId="{F17E8733-F4A8-4276-9D73-CDA18CEFC533}" dt="2025-03-03T02:21:12.298" v="19081" actId="14100"/>
          <ac:graphicFrameMkLst>
            <pc:docMk/>
            <pc:sldMk cId="4201717164" sldId="297"/>
            <ac:graphicFrameMk id="2" creationId="{4EFAD721-0C00-1CFF-0B39-E5FF59337B77}"/>
          </ac:graphicFrameMkLst>
        </pc:graphicFrameChg>
      </pc:sldChg>
      <pc:sldChg chg="addSp new del mod">
        <pc:chgData name="Eva Henson" userId="fbea2c5998606d4c" providerId="LiveId" clId="{F17E8733-F4A8-4276-9D73-CDA18CEFC533}" dt="2025-03-03T02:19:49.233" v="19065" actId="2696"/>
        <pc:sldMkLst>
          <pc:docMk/>
          <pc:sldMk cId="2261800773" sldId="298"/>
        </pc:sldMkLst>
      </pc:sldChg>
      <pc:sldChg chg="addSp delSp modSp add mod">
        <pc:chgData name="Eva Henson" userId="fbea2c5998606d4c" providerId="LiveId" clId="{F17E8733-F4A8-4276-9D73-CDA18CEFC533}" dt="2025-03-03T02:17:44.125" v="18969" actId="113"/>
        <pc:sldMkLst>
          <pc:docMk/>
          <pc:sldMk cId="3434057592" sldId="299"/>
        </pc:sldMkLst>
        <pc:spChg chg="add mod">
          <ac:chgData name="Eva Henson" userId="fbea2c5998606d4c" providerId="LiveId" clId="{F17E8733-F4A8-4276-9D73-CDA18CEFC533}" dt="2025-03-03T02:17:44.125" v="18969" actId="113"/>
          <ac:spMkLst>
            <pc:docMk/>
            <pc:sldMk cId="3434057592" sldId="299"/>
            <ac:spMk id="3" creationId="{ABA21DFC-5878-6C09-8F26-041B93EA8B87}"/>
          </ac:spMkLst>
        </pc:spChg>
        <pc:spChg chg="mod">
          <ac:chgData name="Eva Henson" userId="fbea2c5998606d4c" providerId="LiveId" clId="{F17E8733-F4A8-4276-9D73-CDA18CEFC533}" dt="2025-03-03T02:17:27.510" v="18964" actId="1076"/>
          <ac:spMkLst>
            <pc:docMk/>
            <pc:sldMk cId="3434057592" sldId="299"/>
            <ac:spMk id="312" creationId="{072C8479-73C0-D09E-4E8E-B837281D037B}"/>
          </ac:spMkLst>
        </pc:spChg>
      </pc:sldChg>
      <pc:sldChg chg="addSp delSp modSp add mod ord">
        <pc:chgData name="Eva Henson" userId="fbea2c5998606d4c" providerId="LiveId" clId="{F17E8733-F4A8-4276-9D73-CDA18CEFC533}" dt="2025-03-03T02:20:13.778" v="19073" actId="14100"/>
        <pc:sldMkLst>
          <pc:docMk/>
          <pc:sldMk cId="3734120434" sldId="300"/>
        </pc:sldMkLst>
        <pc:spChg chg="add mod">
          <ac:chgData name="Eva Henson" userId="fbea2c5998606d4c" providerId="LiveId" clId="{F17E8733-F4A8-4276-9D73-CDA18CEFC533}" dt="2025-03-03T02:20:13.778" v="19073" actId="14100"/>
          <ac:spMkLst>
            <pc:docMk/>
            <pc:sldMk cId="3734120434" sldId="300"/>
            <ac:spMk id="4" creationId="{3D5B9ACE-59D9-7B2F-7812-8C46000E0430}"/>
          </ac:spMkLst>
        </pc:spChg>
        <pc:spChg chg="mod">
          <ac:chgData name="Eva Henson" userId="fbea2c5998606d4c" providerId="LiveId" clId="{F17E8733-F4A8-4276-9D73-CDA18CEFC533}" dt="2025-03-03T02:18:58.222" v="19051" actId="20577"/>
          <ac:spMkLst>
            <pc:docMk/>
            <pc:sldMk cId="3734120434" sldId="300"/>
            <ac:spMk id="296" creationId="{459B5DF4-F446-2E7B-58AB-2A3D629FBCBB}"/>
          </ac:spMkLst>
        </pc:spChg>
      </pc:sldChg>
      <pc:sldChg chg="addSp modSp new mod ord">
        <pc:chgData name="Eva Henson" userId="fbea2c5998606d4c" providerId="LiveId" clId="{F17E8733-F4A8-4276-9D73-CDA18CEFC533}" dt="2025-03-03T02:23:26.098" v="19088"/>
        <pc:sldMkLst>
          <pc:docMk/>
          <pc:sldMk cId="124752394" sldId="301"/>
        </pc:sldMkLst>
        <pc:picChg chg="add mod">
          <ac:chgData name="Eva Henson" userId="fbea2c5998606d4c" providerId="LiveId" clId="{F17E8733-F4A8-4276-9D73-CDA18CEFC533}" dt="2025-03-03T02:22:57.710" v="19086" actId="14100"/>
          <ac:picMkLst>
            <pc:docMk/>
            <pc:sldMk cId="124752394" sldId="301"/>
            <ac:picMk id="3" creationId="{1A63617A-BC80-1A21-F557-CCBFA3A2AF8A}"/>
          </ac:picMkLst>
        </pc:picChg>
      </pc:sldChg>
      <pc:sldChg chg="addSp new mod">
        <pc:chgData name="Eva Henson" userId="fbea2c5998606d4c" providerId="LiveId" clId="{F17E8733-F4A8-4276-9D73-CDA18CEFC533}" dt="2025-03-03T02:30:43.024" v="19096" actId="22"/>
        <pc:sldMkLst>
          <pc:docMk/>
          <pc:sldMk cId="223242894" sldId="302"/>
        </pc:sldMkLst>
        <pc:picChg chg="add">
          <ac:chgData name="Eva Henson" userId="fbea2c5998606d4c" providerId="LiveId" clId="{F17E8733-F4A8-4276-9D73-CDA18CEFC533}" dt="2025-03-03T02:30:43.024" v="19096" actId="22"/>
          <ac:picMkLst>
            <pc:docMk/>
            <pc:sldMk cId="223242894" sldId="302"/>
            <ac:picMk id="3" creationId="{6A007793-232A-CEA9-76F8-394CD022212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5C4D3-D404-4861-A83A-012B936A54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254A4A-0270-457E-AC50-01AF2F4294BB}">
      <dgm:prSet phldrT="[Text]"/>
      <dgm:spPr>
        <a:solidFill>
          <a:schemeClr val="tx2">
            <a:lumMod val="40000"/>
            <a:lumOff val="60000"/>
          </a:schemeClr>
        </a:solidFill>
      </dgm:spPr>
      <dgm:t>
        <a:bodyPr/>
        <a:lstStyle/>
        <a:p>
          <a:r>
            <a:rPr lang="en-US" b="0" dirty="0"/>
            <a:t>The Alliance and RHA secured technical assistance for exploring funding source in 2024, with Project Moxie and Community Builders</a:t>
          </a:r>
        </a:p>
      </dgm:t>
    </dgm:pt>
    <dgm:pt modelId="{A3EE2140-D6A2-46FB-9DA1-552E8596C7FF}" type="parTrans" cxnId="{304AD6AF-9240-468E-81FC-F1A2FF4A6607}">
      <dgm:prSet/>
      <dgm:spPr/>
      <dgm:t>
        <a:bodyPr/>
        <a:lstStyle/>
        <a:p>
          <a:endParaRPr lang="en-US"/>
        </a:p>
      </dgm:t>
    </dgm:pt>
    <dgm:pt modelId="{3EBE3061-9046-47F6-A418-E5FB786C42F6}" type="sibTrans" cxnId="{304AD6AF-9240-468E-81FC-F1A2FF4A6607}">
      <dgm:prSet/>
      <dgm:spPr/>
      <dgm:t>
        <a:bodyPr/>
        <a:lstStyle/>
        <a:p>
          <a:endParaRPr lang="en-US"/>
        </a:p>
      </dgm:t>
    </dgm:pt>
    <dgm:pt modelId="{FA35D926-44B0-4807-97DD-3B1C9329A353}">
      <dgm:prSet phldrT="[Text]"/>
      <dgm:spPr>
        <a:solidFill>
          <a:schemeClr val="tx2">
            <a:lumMod val="40000"/>
            <a:lumOff val="60000"/>
          </a:schemeClr>
        </a:solidFill>
      </dgm:spPr>
      <dgm:t>
        <a:bodyPr/>
        <a:lstStyle/>
        <a:p>
          <a:r>
            <a:rPr lang="en-US" b="0" dirty="0"/>
            <a:t>January: Key stakeholders invited to convene as S.T.E.E.R. Committee</a:t>
          </a:r>
        </a:p>
      </dgm:t>
    </dgm:pt>
    <dgm:pt modelId="{1045EEB4-0459-4297-A0D1-4B352C22A47A}" type="parTrans" cxnId="{65A73C2C-BD17-4E52-A3F9-5AC668457282}">
      <dgm:prSet/>
      <dgm:spPr/>
      <dgm:t>
        <a:bodyPr/>
        <a:lstStyle/>
        <a:p>
          <a:endParaRPr lang="en-US"/>
        </a:p>
      </dgm:t>
    </dgm:pt>
    <dgm:pt modelId="{12F1E902-BF0C-4BC0-AC3E-E1CFF0854AA3}" type="sibTrans" cxnId="{65A73C2C-BD17-4E52-A3F9-5AC668457282}">
      <dgm:prSet/>
      <dgm:spPr/>
      <dgm:t>
        <a:bodyPr/>
        <a:lstStyle/>
        <a:p>
          <a:endParaRPr lang="en-US"/>
        </a:p>
      </dgm:t>
    </dgm:pt>
    <dgm:pt modelId="{F623F9C2-6F50-4ED3-BF2E-05B1EEF9F301}">
      <dgm:prSet phldrT="[Text]"/>
      <dgm:spPr>
        <a:solidFill>
          <a:schemeClr val="tx2">
            <a:lumMod val="40000"/>
            <a:lumOff val="60000"/>
          </a:schemeClr>
        </a:solidFill>
      </dgm:spPr>
      <dgm:t>
        <a:bodyPr/>
        <a:lstStyle/>
        <a:p>
          <a:r>
            <a:rPr lang="en-US" b="0" dirty="0"/>
            <a:t>March: S.T.E.E.R. explored 3-year Workforce Investment Strategy and Peer Communities</a:t>
          </a:r>
        </a:p>
      </dgm:t>
    </dgm:pt>
    <dgm:pt modelId="{BB7F7C11-EA13-439D-B6AB-3B38EBFCB3A8}" type="parTrans" cxnId="{7AABFEAB-DA18-41ED-870F-0B39124437C7}">
      <dgm:prSet/>
      <dgm:spPr/>
      <dgm:t>
        <a:bodyPr/>
        <a:lstStyle/>
        <a:p>
          <a:endParaRPr lang="en-US"/>
        </a:p>
      </dgm:t>
    </dgm:pt>
    <dgm:pt modelId="{51303B23-D3D7-47AF-AE45-E9B645E17067}" type="sibTrans" cxnId="{7AABFEAB-DA18-41ED-870F-0B39124437C7}">
      <dgm:prSet/>
      <dgm:spPr/>
      <dgm:t>
        <a:bodyPr/>
        <a:lstStyle/>
        <a:p>
          <a:endParaRPr lang="en-US"/>
        </a:p>
      </dgm:t>
    </dgm:pt>
    <dgm:pt modelId="{A7528D99-906D-445E-920F-69770D50C187}">
      <dgm:prSet phldrT="[Text]"/>
      <dgm:spPr>
        <a:solidFill>
          <a:schemeClr val="tx2">
            <a:lumMod val="40000"/>
            <a:lumOff val="60000"/>
          </a:schemeClr>
        </a:solidFill>
      </dgm:spPr>
      <dgm:t>
        <a:bodyPr/>
        <a:lstStyle/>
        <a:p>
          <a:r>
            <a:rPr lang="en-US" b="0" dirty="0"/>
            <a:t>May: Smaller taskforce explored various tax options;  proposed reallocating County lodgers tax as s short-term funding solution</a:t>
          </a:r>
        </a:p>
      </dgm:t>
    </dgm:pt>
    <dgm:pt modelId="{B4B4759A-2B3B-4F39-B190-0DCDEB81BFCB}" type="parTrans" cxnId="{4219C162-0EA9-4F14-A2B7-09284BE4B03B}">
      <dgm:prSet/>
      <dgm:spPr/>
      <dgm:t>
        <a:bodyPr/>
        <a:lstStyle/>
        <a:p>
          <a:endParaRPr lang="en-US"/>
        </a:p>
      </dgm:t>
    </dgm:pt>
    <dgm:pt modelId="{4C5FF89F-38F0-4111-B27F-5C808B53669E}" type="sibTrans" cxnId="{4219C162-0EA9-4F14-A2B7-09284BE4B03B}">
      <dgm:prSet/>
      <dgm:spPr/>
      <dgm:t>
        <a:bodyPr/>
        <a:lstStyle/>
        <a:p>
          <a:endParaRPr lang="en-US"/>
        </a:p>
      </dgm:t>
    </dgm:pt>
    <dgm:pt modelId="{AE8E0EA3-9208-437C-9EED-6BC12333BBDD}">
      <dgm:prSet phldrT="[Text]"/>
      <dgm:spPr>
        <a:solidFill>
          <a:schemeClr val="tx2">
            <a:lumMod val="40000"/>
            <a:lumOff val="60000"/>
          </a:schemeClr>
        </a:solidFill>
      </dgm:spPr>
      <dgm:t>
        <a:bodyPr/>
        <a:lstStyle/>
        <a:p>
          <a:r>
            <a:rPr lang="en-US" b="0" dirty="0"/>
            <a:t>June: S.T.E.E.R. secured RHA support to recommend County reallocation of lodgers tax</a:t>
          </a:r>
        </a:p>
      </dgm:t>
    </dgm:pt>
    <dgm:pt modelId="{06DBCCC1-5B1A-4B1C-A60F-524516917008}" type="parTrans" cxnId="{FA9BDA63-6372-4CE4-A8F6-2BC7D33521D3}">
      <dgm:prSet/>
      <dgm:spPr/>
      <dgm:t>
        <a:bodyPr/>
        <a:lstStyle/>
        <a:p>
          <a:endParaRPr lang="en-US"/>
        </a:p>
      </dgm:t>
    </dgm:pt>
    <dgm:pt modelId="{4323069C-39BB-4C56-AFC2-4087D81B3444}" type="sibTrans" cxnId="{FA9BDA63-6372-4CE4-A8F6-2BC7D33521D3}">
      <dgm:prSet/>
      <dgm:spPr/>
      <dgm:t>
        <a:bodyPr/>
        <a:lstStyle/>
        <a:p>
          <a:endParaRPr lang="en-US"/>
        </a:p>
      </dgm:t>
    </dgm:pt>
    <dgm:pt modelId="{B617950E-108C-41D3-954E-C21CEBFD947C}">
      <dgm:prSet phldrT="[Text]"/>
      <dgm:spPr>
        <a:solidFill>
          <a:schemeClr val="tx2">
            <a:lumMod val="40000"/>
            <a:lumOff val="60000"/>
          </a:schemeClr>
        </a:solidFill>
      </dgm:spPr>
      <dgm:t>
        <a:bodyPr/>
        <a:lstStyle/>
        <a:p>
          <a:r>
            <a:rPr lang="en-US" b="0" dirty="0"/>
            <a:t>November: Ballot Issue 1A:</a:t>
          </a:r>
          <a:r>
            <a:rPr lang="en-US" dirty="0"/>
            <a:t> passed authorizing County to direct up to 70% of lodgers tax revenue toward affordable housing and childcare</a:t>
          </a:r>
        </a:p>
      </dgm:t>
    </dgm:pt>
    <dgm:pt modelId="{FBF35D86-5938-4EFF-ABBF-C81730075068}" type="parTrans" cxnId="{6AF8F807-8CE5-401B-8E89-13FAC7327C3F}">
      <dgm:prSet/>
      <dgm:spPr/>
      <dgm:t>
        <a:bodyPr/>
        <a:lstStyle/>
        <a:p>
          <a:endParaRPr lang="en-US"/>
        </a:p>
      </dgm:t>
    </dgm:pt>
    <dgm:pt modelId="{987A3024-DAF8-4A72-ABCC-FDC2B417A9FD}" type="sibTrans" cxnId="{6AF8F807-8CE5-401B-8E89-13FAC7327C3F}">
      <dgm:prSet/>
      <dgm:spPr/>
      <dgm:t>
        <a:bodyPr/>
        <a:lstStyle/>
        <a:p>
          <a:endParaRPr lang="en-US"/>
        </a:p>
      </dgm:t>
    </dgm:pt>
    <dgm:pt modelId="{3B8604B4-E6ED-43AE-B19E-C5A529B86ABE}" type="pres">
      <dgm:prSet presAssocID="{5E85C4D3-D404-4861-A83A-012B936A54F8}" presName="diagram" presStyleCnt="0">
        <dgm:presLayoutVars>
          <dgm:dir/>
          <dgm:resizeHandles val="exact"/>
        </dgm:presLayoutVars>
      </dgm:prSet>
      <dgm:spPr/>
    </dgm:pt>
    <dgm:pt modelId="{809797EE-25EF-427E-BACC-1754E0618696}" type="pres">
      <dgm:prSet presAssocID="{9A254A4A-0270-457E-AC50-01AF2F4294BB}" presName="node" presStyleLbl="node1" presStyleIdx="0" presStyleCnt="6">
        <dgm:presLayoutVars>
          <dgm:bulletEnabled val="1"/>
        </dgm:presLayoutVars>
      </dgm:prSet>
      <dgm:spPr/>
    </dgm:pt>
    <dgm:pt modelId="{AC2232F9-7263-4872-8F4E-CAEA60379320}" type="pres">
      <dgm:prSet presAssocID="{3EBE3061-9046-47F6-A418-E5FB786C42F6}" presName="sibTrans" presStyleCnt="0"/>
      <dgm:spPr/>
    </dgm:pt>
    <dgm:pt modelId="{8FEE1255-F4EC-40D3-B065-E79F7D4B57AE}" type="pres">
      <dgm:prSet presAssocID="{FA35D926-44B0-4807-97DD-3B1C9329A353}" presName="node" presStyleLbl="node1" presStyleIdx="1" presStyleCnt="6">
        <dgm:presLayoutVars>
          <dgm:bulletEnabled val="1"/>
        </dgm:presLayoutVars>
      </dgm:prSet>
      <dgm:spPr/>
    </dgm:pt>
    <dgm:pt modelId="{331105C7-5AE1-4917-9415-70B0190149A9}" type="pres">
      <dgm:prSet presAssocID="{12F1E902-BF0C-4BC0-AC3E-E1CFF0854AA3}" presName="sibTrans" presStyleCnt="0"/>
      <dgm:spPr/>
    </dgm:pt>
    <dgm:pt modelId="{41C2D034-3F50-4B1D-B7FC-0DFCB769AC4A}" type="pres">
      <dgm:prSet presAssocID="{F623F9C2-6F50-4ED3-BF2E-05B1EEF9F301}" presName="node" presStyleLbl="node1" presStyleIdx="2" presStyleCnt="6">
        <dgm:presLayoutVars>
          <dgm:bulletEnabled val="1"/>
        </dgm:presLayoutVars>
      </dgm:prSet>
      <dgm:spPr/>
    </dgm:pt>
    <dgm:pt modelId="{C956E505-35AB-4A93-93D2-2959891C8BA4}" type="pres">
      <dgm:prSet presAssocID="{51303B23-D3D7-47AF-AE45-E9B645E17067}" presName="sibTrans" presStyleCnt="0"/>
      <dgm:spPr/>
    </dgm:pt>
    <dgm:pt modelId="{288DFF12-C3A7-41EE-A2F0-8E11855FA845}" type="pres">
      <dgm:prSet presAssocID="{A7528D99-906D-445E-920F-69770D50C187}" presName="node" presStyleLbl="node1" presStyleIdx="3" presStyleCnt="6">
        <dgm:presLayoutVars>
          <dgm:bulletEnabled val="1"/>
        </dgm:presLayoutVars>
      </dgm:prSet>
      <dgm:spPr/>
    </dgm:pt>
    <dgm:pt modelId="{282CDD06-B7F5-49A8-91BF-E8757C3A208F}" type="pres">
      <dgm:prSet presAssocID="{4C5FF89F-38F0-4111-B27F-5C808B53669E}" presName="sibTrans" presStyleCnt="0"/>
      <dgm:spPr/>
    </dgm:pt>
    <dgm:pt modelId="{70360EB4-7238-4173-8444-23807B0ADAD5}" type="pres">
      <dgm:prSet presAssocID="{AE8E0EA3-9208-437C-9EED-6BC12333BBDD}" presName="node" presStyleLbl="node1" presStyleIdx="4" presStyleCnt="6">
        <dgm:presLayoutVars>
          <dgm:bulletEnabled val="1"/>
        </dgm:presLayoutVars>
      </dgm:prSet>
      <dgm:spPr/>
    </dgm:pt>
    <dgm:pt modelId="{95855EA4-5DA1-4938-8CDA-0A94035838A6}" type="pres">
      <dgm:prSet presAssocID="{4323069C-39BB-4C56-AFC2-4087D81B3444}" presName="sibTrans" presStyleCnt="0"/>
      <dgm:spPr/>
    </dgm:pt>
    <dgm:pt modelId="{1C80BE07-95DB-427C-B1C1-785AD407A4C5}" type="pres">
      <dgm:prSet presAssocID="{B617950E-108C-41D3-954E-C21CEBFD947C}" presName="node" presStyleLbl="node1" presStyleIdx="5" presStyleCnt="6">
        <dgm:presLayoutVars>
          <dgm:bulletEnabled val="1"/>
        </dgm:presLayoutVars>
      </dgm:prSet>
      <dgm:spPr/>
    </dgm:pt>
  </dgm:ptLst>
  <dgm:cxnLst>
    <dgm:cxn modelId="{CE989204-B055-4FB1-ADD2-2CB985E1049D}" type="presOf" srcId="{A7528D99-906D-445E-920F-69770D50C187}" destId="{288DFF12-C3A7-41EE-A2F0-8E11855FA845}" srcOrd="0" destOrd="0" presId="urn:microsoft.com/office/officeart/2005/8/layout/default"/>
    <dgm:cxn modelId="{1E04E906-97B9-4D7E-AC05-53C1972241BD}" type="presOf" srcId="{B617950E-108C-41D3-954E-C21CEBFD947C}" destId="{1C80BE07-95DB-427C-B1C1-785AD407A4C5}" srcOrd="0" destOrd="0" presId="urn:microsoft.com/office/officeart/2005/8/layout/default"/>
    <dgm:cxn modelId="{6AF8F807-8CE5-401B-8E89-13FAC7327C3F}" srcId="{5E85C4D3-D404-4861-A83A-012B936A54F8}" destId="{B617950E-108C-41D3-954E-C21CEBFD947C}" srcOrd="5" destOrd="0" parTransId="{FBF35D86-5938-4EFF-ABBF-C81730075068}" sibTransId="{987A3024-DAF8-4A72-ABCC-FDC2B417A9FD}"/>
    <dgm:cxn modelId="{324D6A10-ECC0-4D97-A073-E3DC4FA0EE56}" type="presOf" srcId="{FA35D926-44B0-4807-97DD-3B1C9329A353}" destId="{8FEE1255-F4EC-40D3-B065-E79F7D4B57AE}" srcOrd="0" destOrd="0" presId="urn:microsoft.com/office/officeart/2005/8/layout/default"/>
    <dgm:cxn modelId="{65A73C2C-BD17-4E52-A3F9-5AC668457282}" srcId="{5E85C4D3-D404-4861-A83A-012B936A54F8}" destId="{FA35D926-44B0-4807-97DD-3B1C9329A353}" srcOrd="1" destOrd="0" parTransId="{1045EEB4-0459-4297-A0D1-4B352C22A47A}" sibTransId="{12F1E902-BF0C-4BC0-AC3E-E1CFF0854AA3}"/>
    <dgm:cxn modelId="{D202112D-D32B-48A7-9D85-1E795B4036B3}" type="presOf" srcId="{5E85C4D3-D404-4861-A83A-012B936A54F8}" destId="{3B8604B4-E6ED-43AE-B19E-C5A529B86ABE}" srcOrd="0" destOrd="0" presId="urn:microsoft.com/office/officeart/2005/8/layout/default"/>
    <dgm:cxn modelId="{4219C162-0EA9-4F14-A2B7-09284BE4B03B}" srcId="{5E85C4D3-D404-4861-A83A-012B936A54F8}" destId="{A7528D99-906D-445E-920F-69770D50C187}" srcOrd="3" destOrd="0" parTransId="{B4B4759A-2B3B-4F39-B190-0DCDEB81BFCB}" sibTransId="{4C5FF89F-38F0-4111-B27F-5C808B53669E}"/>
    <dgm:cxn modelId="{FA9BDA63-6372-4CE4-A8F6-2BC7D33521D3}" srcId="{5E85C4D3-D404-4861-A83A-012B936A54F8}" destId="{AE8E0EA3-9208-437C-9EED-6BC12333BBDD}" srcOrd="4" destOrd="0" parTransId="{06DBCCC1-5B1A-4B1C-A60F-524516917008}" sibTransId="{4323069C-39BB-4C56-AFC2-4087D81B3444}"/>
    <dgm:cxn modelId="{DE177D94-3844-4B94-8031-AE29D5F19F68}" type="presOf" srcId="{AE8E0EA3-9208-437C-9EED-6BC12333BBDD}" destId="{70360EB4-7238-4173-8444-23807B0ADAD5}" srcOrd="0" destOrd="0" presId="urn:microsoft.com/office/officeart/2005/8/layout/default"/>
    <dgm:cxn modelId="{A62F979A-48FB-4B6A-BBF4-D2E3C1486E5E}" type="presOf" srcId="{9A254A4A-0270-457E-AC50-01AF2F4294BB}" destId="{809797EE-25EF-427E-BACC-1754E0618696}" srcOrd="0" destOrd="0" presId="urn:microsoft.com/office/officeart/2005/8/layout/default"/>
    <dgm:cxn modelId="{811E1B9D-F41F-4EC5-A542-6DAB19A9933F}" type="presOf" srcId="{F623F9C2-6F50-4ED3-BF2E-05B1EEF9F301}" destId="{41C2D034-3F50-4B1D-B7FC-0DFCB769AC4A}" srcOrd="0" destOrd="0" presId="urn:microsoft.com/office/officeart/2005/8/layout/default"/>
    <dgm:cxn modelId="{7AABFEAB-DA18-41ED-870F-0B39124437C7}" srcId="{5E85C4D3-D404-4861-A83A-012B936A54F8}" destId="{F623F9C2-6F50-4ED3-BF2E-05B1EEF9F301}" srcOrd="2" destOrd="0" parTransId="{BB7F7C11-EA13-439D-B6AB-3B38EBFCB3A8}" sibTransId="{51303B23-D3D7-47AF-AE45-E9B645E17067}"/>
    <dgm:cxn modelId="{304AD6AF-9240-468E-81FC-F1A2FF4A6607}" srcId="{5E85C4D3-D404-4861-A83A-012B936A54F8}" destId="{9A254A4A-0270-457E-AC50-01AF2F4294BB}" srcOrd="0" destOrd="0" parTransId="{A3EE2140-D6A2-46FB-9DA1-552E8596C7FF}" sibTransId="{3EBE3061-9046-47F6-A418-E5FB786C42F6}"/>
    <dgm:cxn modelId="{134FA32B-85E0-4ECE-8C3B-84EBA061066A}" type="presParOf" srcId="{3B8604B4-E6ED-43AE-B19E-C5A529B86ABE}" destId="{809797EE-25EF-427E-BACC-1754E0618696}" srcOrd="0" destOrd="0" presId="urn:microsoft.com/office/officeart/2005/8/layout/default"/>
    <dgm:cxn modelId="{3F185A5D-E4E6-4B87-95B5-4B0A625F2866}" type="presParOf" srcId="{3B8604B4-E6ED-43AE-B19E-C5A529B86ABE}" destId="{AC2232F9-7263-4872-8F4E-CAEA60379320}" srcOrd="1" destOrd="0" presId="urn:microsoft.com/office/officeart/2005/8/layout/default"/>
    <dgm:cxn modelId="{B9278184-023A-4424-99E0-02E006BC675D}" type="presParOf" srcId="{3B8604B4-E6ED-43AE-B19E-C5A529B86ABE}" destId="{8FEE1255-F4EC-40D3-B065-E79F7D4B57AE}" srcOrd="2" destOrd="0" presId="urn:microsoft.com/office/officeart/2005/8/layout/default"/>
    <dgm:cxn modelId="{4DE27752-7653-4BE0-8A40-6C85378BAF62}" type="presParOf" srcId="{3B8604B4-E6ED-43AE-B19E-C5A529B86ABE}" destId="{331105C7-5AE1-4917-9415-70B0190149A9}" srcOrd="3" destOrd="0" presId="urn:microsoft.com/office/officeart/2005/8/layout/default"/>
    <dgm:cxn modelId="{9A85E5D0-1C4B-426F-907C-98C2B414D046}" type="presParOf" srcId="{3B8604B4-E6ED-43AE-B19E-C5A529B86ABE}" destId="{41C2D034-3F50-4B1D-B7FC-0DFCB769AC4A}" srcOrd="4" destOrd="0" presId="urn:microsoft.com/office/officeart/2005/8/layout/default"/>
    <dgm:cxn modelId="{05DD897B-523B-49A3-AD80-260EB7B56899}" type="presParOf" srcId="{3B8604B4-E6ED-43AE-B19E-C5A529B86ABE}" destId="{C956E505-35AB-4A93-93D2-2959891C8BA4}" srcOrd="5" destOrd="0" presId="urn:microsoft.com/office/officeart/2005/8/layout/default"/>
    <dgm:cxn modelId="{7DE02AF2-BF8C-467A-8004-4DA022D5AFB3}" type="presParOf" srcId="{3B8604B4-E6ED-43AE-B19E-C5A529B86ABE}" destId="{288DFF12-C3A7-41EE-A2F0-8E11855FA845}" srcOrd="6" destOrd="0" presId="urn:microsoft.com/office/officeart/2005/8/layout/default"/>
    <dgm:cxn modelId="{A943D358-2278-4813-8E10-48835B3B9028}" type="presParOf" srcId="{3B8604B4-E6ED-43AE-B19E-C5A529B86ABE}" destId="{282CDD06-B7F5-49A8-91BF-E8757C3A208F}" srcOrd="7" destOrd="0" presId="urn:microsoft.com/office/officeart/2005/8/layout/default"/>
    <dgm:cxn modelId="{CBBA3356-03BB-4BEE-ACED-29D67F7FD249}" type="presParOf" srcId="{3B8604B4-E6ED-43AE-B19E-C5A529B86ABE}" destId="{70360EB4-7238-4173-8444-23807B0ADAD5}" srcOrd="8" destOrd="0" presId="urn:microsoft.com/office/officeart/2005/8/layout/default"/>
    <dgm:cxn modelId="{EB23B60A-0DC6-4BB5-8223-EFBFFC35BF6B}" type="presParOf" srcId="{3B8604B4-E6ED-43AE-B19E-C5A529B86ABE}" destId="{95855EA4-5DA1-4938-8CDA-0A94035838A6}" srcOrd="9" destOrd="0" presId="urn:microsoft.com/office/officeart/2005/8/layout/default"/>
    <dgm:cxn modelId="{3637A500-28E8-4ABA-99B2-9D3F14D854F2}" type="presParOf" srcId="{3B8604B4-E6ED-43AE-B19E-C5A529B86ABE}" destId="{1C80BE07-95DB-427C-B1C1-785AD407A4C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145B0-38CD-43CF-90C6-08669DEBEDE8}" type="doc">
      <dgm:prSet loTypeId="urn:microsoft.com/office/officeart/2005/8/layout/pyramid2" loCatId="list" qsTypeId="urn:microsoft.com/office/officeart/2005/8/quickstyle/simple1" qsCatId="simple" csTypeId="urn:microsoft.com/office/officeart/2005/8/colors/accent1_2" csCatId="accent1" phldr="1"/>
      <dgm:spPr/>
    </dgm:pt>
    <dgm:pt modelId="{13568A09-9A69-4352-9AC2-B0E79441116E}">
      <dgm:prSet phldrT="[Text]" custT="1"/>
      <dgm:spPr/>
      <dgm:t>
        <a:bodyPr/>
        <a:lstStyle/>
        <a:p>
          <a:r>
            <a:rPr lang="en-US" sz="1200" dirty="0">
              <a:latin typeface="Arial" panose="020B0604020202020204" pitchFamily="34" charset="0"/>
              <a:cs typeface="Arial" panose="020B0604020202020204" pitchFamily="34" charset="0"/>
            </a:rPr>
            <a:t>RHA Operations: $500,000</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Executive Director</a:t>
          </a:r>
        </a:p>
        <a:p>
          <a:r>
            <a:rPr lang="en-US" sz="1200" dirty="0">
              <a:latin typeface="Arial" panose="020B0604020202020204" pitchFamily="34" charset="0"/>
              <a:cs typeface="Arial" panose="020B0604020202020204" pitchFamily="34" charset="0"/>
            </a:rPr>
            <a:t>Housing Programs &amp; Communications Manager</a:t>
          </a:r>
        </a:p>
        <a:p>
          <a:r>
            <a:rPr lang="en-US" sz="1200" dirty="0">
              <a:latin typeface="Arial" panose="020B0604020202020204" pitchFamily="34" charset="0"/>
              <a:cs typeface="Arial" panose="020B0604020202020204" pitchFamily="34" charset="0"/>
            </a:rPr>
            <a:t>Administrative &amp; Finance Coordinator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General Operating &amp; Financial Systems</a:t>
          </a:r>
        </a:p>
      </dgm:t>
    </dgm:pt>
    <dgm:pt modelId="{92F09E65-8B37-4529-924B-709C7EA0474F}" type="parTrans" cxnId="{91F63AAA-31EF-4CB7-9204-DE5A2E16C6B6}">
      <dgm:prSet/>
      <dgm:spPr/>
      <dgm:t>
        <a:bodyPr/>
        <a:lstStyle/>
        <a:p>
          <a:endParaRPr lang="en-US"/>
        </a:p>
      </dgm:t>
    </dgm:pt>
    <dgm:pt modelId="{78F59C17-7F64-48EA-8C08-07645DC5B920}" type="sibTrans" cxnId="{91F63AAA-31EF-4CB7-9204-DE5A2E16C6B6}">
      <dgm:prSet/>
      <dgm:spPr/>
      <dgm:t>
        <a:bodyPr/>
        <a:lstStyle/>
        <a:p>
          <a:endParaRPr lang="en-US"/>
        </a:p>
      </dgm:t>
    </dgm:pt>
    <dgm:pt modelId="{2EBBA1F1-90A8-4A7C-97BF-7ACB01DCD1F6}">
      <dgm:prSet phldrT="[Text]" custT="1"/>
      <dgm:spPr/>
      <dgm:t>
        <a:bodyPr/>
        <a:lstStyle/>
        <a:p>
          <a:endParaRPr lang="en-US" sz="1500" dirty="0"/>
        </a:p>
        <a:p>
          <a:r>
            <a:rPr lang="en-US" sz="1200" dirty="0">
              <a:latin typeface="Arial" panose="020B0604020202020204" pitchFamily="34" charset="0"/>
              <a:cs typeface="Arial" panose="020B0604020202020204" pitchFamily="34" charset="0"/>
            </a:rPr>
            <a:t>Catalyst Fund: $400,000</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Catalyst Revolving Loan Fund: $500,000</a:t>
          </a:r>
        </a:p>
      </dgm:t>
    </dgm:pt>
    <dgm:pt modelId="{5A7A5098-59CA-4566-A1F1-2D9867E1C9CE}" type="parTrans" cxnId="{F4159298-59B7-410A-8059-439219ED2181}">
      <dgm:prSet/>
      <dgm:spPr/>
      <dgm:t>
        <a:bodyPr/>
        <a:lstStyle/>
        <a:p>
          <a:endParaRPr lang="en-US"/>
        </a:p>
      </dgm:t>
    </dgm:pt>
    <dgm:pt modelId="{4A616FFD-89A5-4CA0-8C5A-EFEC9B0B0D03}" type="sibTrans" cxnId="{F4159298-59B7-410A-8059-439219ED2181}">
      <dgm:prSet/>
      <dgm:spPr/>
      <dgm:t>
        <a:bodyPr/>
        <a:lstStyle/>
        <a:p>
          <a:endParaRPr lang="en-US"/>
        </a:p>
      </dgm:t>
    </dgm:pt>
    <dgm:pt modelId="{16508F5D-2F22-4C93-834C-1F6407EBA740}">
      <dgm:prSet phldrT="[Text]" custT="1"/>
      <dgm:spPr/>
      <dgm:t>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Land Acquisition &amp; Land Banking: $500,000</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Other Opportunities</a:t>
          </a:r>
        </a:p>
        <a:p>
          <a:r>
            <a:rPr lang="en-US" sz="1200" dirty="0">
              <a:latin typeface="Arial" panose="020B0604020202020204" pitchFamily="34" charset="0"/>
              <a:cs typeface="Arial" panose="020B0604020202020204" pitchFamily="34" charset="0"/>
            </a:rPr>
            <a:t>Resources/Programs/Support</a:t>
          </a:r>
        </a:p>
        <a:p>
          <a:r>
            <a:rPr lang="en-US" sz="1200" dirty="0">
              <a:latin typeface="Arial" panose="020B0604020202020204" pitchFamily="34" charset="0"/>
              <a:cs typeface="Arial" panose="020B0604020202020204" pitchFamily="34" charset="0"/>
            </a:rPr>
            <a:t>$100,000</a:t>
          </a:r>
        </a:p>
        <a:p>
          <a:endParaRPr lang="en-US" sz="1200" dirty="0"/>
        </a:p>
        <a:p>
          <a:endParaRPr lang="en-US" sz="1200" dirty="0"/>
        </a:p>
      </dgm:t>
    </dgm:pt>
    <dgm:pt modelId="{3E84084A-2A05-49E6-A3AD-5775221B254F}" type="parTrans" cxnId="{4E7C3A76-1481-4647-98BB-65C3231DC572}">
      <dgm:prSet/>
      <dgm:spPr/>
      <dgm:t>
        <a:bodyPr/>
        <a:lstStyle/>
        <a:p>
          <a:endParaRPr lang="en-US"/>
        </a:p>
      </dgm:t>
    </dgm:pt>
    <dgm:pt modelId="{205E623E-CC54-4AE1-9487-9A9258C95CF8}" type="sibTrans" cxnId="{4E7C3A76-1481-4647-98BB-65C3231DC572}">
      <dgm:prSet/>
      <dgm:spPr/>
      <dgm:t>
        <a:bodyPr/>
        <a:lstStyle/>
        <a:p>
          <a:endParaRPr lang="en-US"/>
        </a:p>
      </dgm:t>
    </dgm:pt>
    <dgm:pt modelId="{B332A17D-52FB-4A81-AA29-A27E47B48CE3}" type="pres">
      <dgm:prSet presAssocID="{03D145B0-38CD-43CF-90C6-08669DEBEDE8}" presName="compositeShape" presStyleCnt="0">
        <dgm:presLayoutVars>
          <dgm:dir/>
          <dgm:resizeHandles/>
        </dgm:presLayoutVars>
      </dgm:prSet>
      <dgm:spPr/>
    </dgm:pt>
    <dgm:pt modelId="{68530E67-55EB-46F8-99FA-71E68D94CFF2}" type="pres">
      <dgm:prSet presAssocID="{03D145B0-38CD-43CF-90C6-08669DEBEDE8}" presName="pyramid" presStyleLbl="node1" presStyleIdx="0" presStyleCnt="1"/>
      <dgm:spPr>
        <a:solidFill>
          <a:srgbClr val="0070C0"/>
        </a:solidFill>
      </dgm:spPr>
    </dgm:pt>
    <dgm:pt modelId="{B9344F6D-6775-4ACC-8A10-C25C43E07011}" type="pres">
      <dgm:prSet presAssocID="{03D145B0-38CD-43CF-90C6-08669DEBEDE8}" presName="theList" presStyleCnt="0"/>
      <dgm:spPr/>
    </dgm:pt>
    <dgm:pt modelId="{D765B503-E6EC-4B7A-9BA6-946C719AC096}" type="pres">
      <dgm:prSet presAssocID="{13568A09-9A69-4352-9AC2-B0E79441116E}" presName="aNode" presStyleLbl="fgAcc1" presStyleIdx="0" presStyleCnt="3" custScaleX="108580" custScaleY="159377">
        <dgm:presLayoutVars>
          <dgm:bulletEnabled val="1"/>
        </dgm:presLayoutVars>
      </dgm:prSet>
      <dgm:spPr/>
    </dgm:pt>
    <dgm:pt modelId="{676754BB-B7D8-47D7-8520-F23FA5F3FD31}" type="pres">
      <dgm:prSet presAssocID="{13568A09-9A69-4352-9AC2-B0E79441116E}" presName="aSpace" presStyleCnt="0"/>
      <dgm:spPr/>
    </dgm:pt>
    <dgm:pt modelId="{F5004629-A1F3-4120-8297-2E890E357759}" type="pres">
      <dgm:prSet presAssocID="{2EBBA1F1-90A8-4A7C-97BF-7ACB01DCD1F6}" presName="aNode" presStyleLbl="fgAcc1" presStyleIdx="1" presStyleCnt="3">
        <dgm:presLayoutVars>
          <dgm:bulletEnabled val="1"/>
        </dgm:presLayoutVars>
      </dgm:prSet>
      <dgm:spPr/>
    </dgm:pt>
    <dgm:pt modelId="{F6F62F50-8821-49FF-918E-EED1C7EC4AD8}" type="pres">
      <dgm:prSet presAssocID="{2EBBA1F1-90A8-4A7C-97BF-7ACB01DCD1F6}" presName="aSpace" presStyleCnt="0"/>
      <dgm:spPr/>
    </dgm:pt>
    <dgm:pt modelId="{8A234582-9380-473F-8C0D-6C85E9DE5A04}" type="pres">
      <dgm:prSet presAssocID="{16508F5D-2F22-4C93-834C-1F6407EBA740}" presName="aNode" presStyleLbl="fgAcc1" presStyleIdx="2" presStyleCnt="3" custScaleY="125352">
        <dgm:presLayoutVars>
          <dgm:bulletEnabled val="1"/>
        </dgm:presLayoutVars>
      </dgm:prSet>
      <dgm:spPr/>
    </dgm:pt>
    <dgm:pt modelId="{61CCB1EC-5B37-41BB-935A-51B426163B47}" type="pres">
      <dgm:prSet presAssocID="{16508F5D-2F22-4C93-834C-1F6407EBA740}" presName="aSpace" presStyleCnt="0"/>
      <dgm:spPr/>
    </dgm:pt>
  </dgm:ptLst>
  <dgm:cxnLst>
    <dgm:cxn modelId="{B2891C1D-BF60-48B3-8800-7DE9AAC8ED89}" type="presOf" srcId="{03D145B0-38CD-43CF-90C6-08669DEBEDE8}" destId="{B332A17D-52FB-4A81-AA29-A27E47B48CE3}" srcOrd="0" destOrd="0" presId="urn:microsoft.com/office/officeart/2005/8/layout/pyramid2"/>
    <dgm:cxn modelId="{A13C0736-91EE-4B67-AE09-A736D4772B5F}" type="presOf" srcId="{16508F5D-2F22-4C93-834C-1F6407EBA740}" destId="{8A234582-9380-473F-8C0D-6C85E9DE5A04}" srcOrd="0" destOrd="0" presId="urn:microsoft.com/office/officeart/2005/8/layout/pyramid2"/>
    <dgm:cxn modelId="{9A4BEC69-7741-4BD3-B35A-6D68829280E8}" type="presOf" srcId="{13568A09-9A69-4352-9AC2-B0E79441116E}" destId="{D765B503-E6EC-4B7A-9BA6-946C719AC096}" srcOrd="0" destOrd="0" presId="urn:microsoft.com/office/officeart/2005/8/layout/pyramid2"/>
    <dgm:cxn modelId="{E8B0FD6D-418F-4A28-A560-4B907DB163B1}" type="presOf" srcId="{2EBBA1F1-90A8-4A7C-97BF-7ACB01DCD1F6}" destId="{F5004629-A1F3-4120-8297-2E890E357759}" srcOrd="0" destOrd="0" presId="urn:microsoft.com/office/officeart/2005/8/layout/pyramid2"/>
    <dgm:cxn modelId="{4E7C3A76-1481-4647-98BB-65C3231DC572}" srcId="{03D145B0-38CD-43CF-90C6-08669DEBEDE8}" destId="{16508F5D-2F22-4C93-834C-1F6407EBA740}" srcOrd="2" destOrd="0" parTransId="{3E84084A-2A05-49E6-A3AD-5775221B254F}" sibTransId="{205E623E-CC54-4AE1-9487-9A9258C95CF8}"/>
    <dgm:cxn modelId="{F4159298-59B7-410A-8059-439219ED2181}" srcId="{03D145B0-38CD-43CF-90C6-08669DEBEDE8}" destId="{2EBBA1F1-90A8-4A7C-97BF-7ACB01DCD1F6}" srcOrd="1" destOrd="0" parTransId="{5A7A5098-59CA-4566-A1F1-2D9867E1C9CE}" sibTransId="{4A616FFD-89A5-4CA0-8C5A-EFEC9B0B0D03}"/>
    <dgm:cxn modelId="{91F63AAA-31EF-4CB7-9204-DE5A2E16C6B6}" srcId="{03D145B0-38CD-43CF-90C6-08669DEBEDE8}" destId="{13568A09-9A69-4352-9AC2-B0E79441116E}" srcOrd="0" destOrd="0" parTransId="{92F09E65-8B37-4529-924B-709C7EA0474F}" sibTransId="{78F59C17-7F64-48EA-8C08-07645DC5B920}"/>
    <dgm:cxn modelId="{028732D7-549B-4E66-AD47-30CE950D92BF}" type="presParOf" srcId="{B332A17D-52FB-4A81-AA29-A27E47B48CE3}" destId="{68530E67-55EB-46F8-99FA-71E68D94CFF2}" srcOrd="0" destOrd="0" presId="urn:microsoft.com/office/officeart/2005/8/layout/pyramid2"/>
    <dgm:cxn modelId="{7BE92B41-1876-4499-8190-57DA4D38D3B9}" type="presParOf" srcId="{B332A17D-52FB-4A81-AA29-A27E47B48CE3}" destId="{B9344F6D-6775-4ACC-8A10-C25C43E07011}" srcOrd="1" destOrd="0" presId="urn:microsoft.com/office/officeart/2005/8/layout/pyramid2"/>
    <dgm:cxn modelId="{15196E42-E747-42B7-81EE-43E6FE9920DB}" type="presParOf" srcId="{B9344F6D-6775-4ACC-8A10-C25C43E07011}" destId="{D765B503-E6EC-4B7A-9BA6-946C719AC096}" srcOrd="0" destOrd="0" presId="urn:microsoft.com/office/officeart/2005/8/layout/pyramid2"/>
    <dgm:cxn modelId="{9C9B2E17-AA11-41C2-89EB-E277AD4DA326}" type="presParOf" srcId="{B9344F6D-6775-4ACC-8A10-C25C43E07011}" destId="{676754BB-B7D8-47D7-8520-F23FA5F3FD31}" srcOrd="1" destOrd="0" presId="urn:microsoft.com/office/officeart/2005/8/layout/pyramid2"/>
    <dgm:cxn modelId="{7CB34F93-AEE8-4961-B0AA-49BA2DBFB065}" type="presParOf" srcId="{B9344F6D-6775-4ACC-8A10-C25C43E07011}" destId="{F5004629-A1F3-4120-8297-2E890E357759}" srcOrd="2" destOrd="0" presId="urn:microsoft.com/office/officeart/2005/8/layout/pyramid2"/>
    <dgm:cxn modelId="{E7019608-B3E7-4CA2-B7C4-AEBC2C241C77}" type="presParOf" srcId="{B9344F6D-6775-4ACC-8A10-C25C43E07011}" destId="{F6F62F50-8821-49FF-918E-EED1C7EC4AD8}" srcOrd="3" destOrd="0" presId="urn:microsoft.com/office/officeart/2005/8/layout/pyramid2"/>
    <dgm:cxn modelId="{B67F4645-F8A2-4CA5-9D36-AE7A829F8F33}" type="presParOf" srcId="{B9344F6D-6775-4ACC-8A10-C25C43E07011}" destId="{8A234582-9380-473F-8C0D-6C85E9DE5A04}" srcOrd="4" destOrd="0" presId="urn:microsoft.com/office/officeart/2005/8/layout/pyramid2"/>
    <dgm:cxn modelId="{33117F16-32CD-435A-B8F9-46BB55E23BAD}" type="presParOf" srcId="{B9344F6D-6775-4ACC-8A10-C25C43E07011}" destId="{61CCB1EC-5B37-41BB-935A-51B426163B4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797EE-25EF-427E-BACC-1754E0618696}">
      <dsp:nvSpPr>
        <dsp:cNvPr id="0" name=""/>
        <dsp:cNvSpPr/>
      </dsp:nvSpPr>
      <dsp:spPr>
        <a:xfrm>
          <a:off x="0" y="792738"/>
          <a:ext cx="2539999" cy="15240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The Alliance and RHA secured technical assistance for exploring funding source in 2024, with Project Moxie and Community Builders</a:t>
          </a:r>
        </a:p>
      </dsp:txBody>
      <dsp:txXfrm>
        <a:off x="0" y="792738"/>
        <a:ext cx="2539999" cy="1524000"/>
      </dsp:txXfrm>
    </dsp:sp>
    <dsp:sp modelId="{8FEE1255-F4EC-40D3-B065-E79F7D4B57AE}">
      <dsp:nvSpPr>
        <dsp:cNvPr id="0" name=""/>
        <dsp:cNvSpPr/>
      </dsp:nvSpPr>
      <dsp:spPr>
        <a:xfrm>
          <a:off x="2794000" y="792738"/>
          <a:ext cx="2539999" cy="15240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January: Key stakeholders invited to convene as S.T.E.E.R. Committee</a:t>
          </a:r>
        </a:p>
      </dsp:txBody>
      <dsp:txXfrm>
        <a:off x="2794000" y="792738"/>
        <a:ext cx="2539999" cy="1524000"/>
      </dsp:txXfrm>
    </dsp:sp>
    <dsp:sp modelId="{41C2D034-3F50-4B1D-B7FC-0DFCB769AC4A}">
      <dsp:nvSpPr>
        <dsp:cNvPr id="0" name=""/>
        <dsp:cNvSpPr/>
      </dsp:nvSpPr>
      <dsp:spPr>
        <a:xfrm>
          <a:off x="5587999" y="792738"/>
          <a:ext cx="2539999" cy="15240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March: S.T.E.E.R. explored 3-year Workforce Investment Strategy and Peer Communities</a:t>
          </a:r>
        </a:p>
      </dsp:txBody>
      <dsp:txXfrm>
        <a:off x="5587999" y="792738"/>
        <a:ext cx="2539999" cy="1524000"/>
      </dsp:txXfrm>
    </dsp:sp>
    <dsp:sp modelId="{288DFF12-C3A7-41EE-A2F0-8E11855FA845}">
      <dsp:nvSpPr>
        <dsp:cNvPr id="0" name=""/>
        <dsp:cNvSpPr/>
      </dsp:nvSpPr>
      <dsp:spPr>
        <a:xfrm>
          <a:off x="0" y="2570739"/>
          <a:ext cx="2539999" cy="15240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May: Smaller taskforce explored various tax options;  proposed reallocating County lodgers tax as s short-term funding solution</a:t>
          </a:r>
        </a:p>
      </dsp:txBody>
      <dsp:txXfrm>
        <a:off x="0" y="2570739"/>
        <a:ext cx="2539999" cy="1524000"/>
      </dsp:txXfrm>
    </dsp:sp>
    <dsp:sp modelId="{70360EB4-7238-4173-8444-23807B0ADAD5}">
      <dsp:nvSpPr>
        <dsp:cNvPr id="0" name=""/>
        <dsp:cNvSpPr/>
      </dsp:nvSpPr>
      <dsp:spPr>
        <a:xfrm>
          <a:off x="2794000" y="2570739"/>
          <a:ext cx="2539999" cy="15240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June: S.T.E.E.R. secured RHA support to recommend County reallocation of lodgers tax</a:t>
          </a:r>
        </a:p>
      </dsp:txBody>
      <dsp:txXfrm>
        <a:off x="2794000" y="2570739"/>
        <a:ext cx="2539999" cy="1524000"/>
      </dsp:txXfrm>
    </dsp:sp>
    <dsp:sp modelId="{1C80BE07-95DB-427C-B1C1-785AD407A4C5}">
      <dsp:nvSpPr>
        <dsp:cNvPr id="0" name=""/>
        <dsp:cNvSpPr/>
      </dsp:nvSpPr>
      <dsp:spPr>
        <a:xfrm>
          <a:off x="5587999" y="2570739"/>
          <a:ext cx="2539999" cy="152400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November: Ballot Issue 1A:</a:t>
          </a:r>
          <a:r>
            <a:rPr lang="en-US" sz="1700" kern="1200" dirty="0"/>
            <a:t> passed authorizing County to direct up to 70% of lodgers tax revenue toward affordable housing and childcare</a:t>
          </a:r>
        </a:p>
      </dsp:txBody>
      <dsp:txXfrm>
        <a:off x="5587999" y="2570739"/>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30E67-55EB-46F8-99FA-71E68D94CFF2}">
      <dsp:nvSpPr>
        <dsp:cNvPr id="0" name=""/>
        <dsp:cNvSpPr/>
      </dsp:nvSpPr>
      <dsp:spPr>
        <a:xfrm>
          <a:off x="872716" y="0"/>
          <a:ext cx="5418667" cy="5418667"/>
        </a:xfrm>
        <a:prstGeom prst="triangl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5B503-E6EC-4B7A-9BA6-946C719AC096}">
      <dsp:nvSpPr>
        <dsp:cNvPr id="0" name=""/>
        <dsp:cNvSpPr/>
      </dsp:nvSpPr>
      <dsp:spPr>
        <a:xfrm>
          <a:off x="3430950" y="542067"/>
          <a:ext cx="3824332" cy="16361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RHA Operations: $500,000</a:t>
          </a:r>
        </a:p>
        <a:p>
          <a:pPr marL="0" lvl="0" indent="0" algn="ctr"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Executive Director</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Housing Programs &amp; Communications Manager</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Administrative &amp; Finance Coordinator</a:t>
          </a:r>
        </a:p>
        <a:p>
          <a:pPr marL="0" lvl="0" indent="0" algn="ctr" defTabSz="5334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General Operating &amp; Financial Systems</a:t>
          </a:r>
        </a:p>
      </dsp:txBody>
      <dsp:txXfrm>
        <a:off x="3510820" y="621937"/>
        <a:ext cx="3664592" cy="1476397"/>
      </dsp:txXfrm>
    </dsp:sp>
    <dsp:sp modelId="{F5004629-A1F3-4120-8297-2E890E357759}">
      <dsp:nvSpPr>
        <dsp:cNvPr id="0" name=""/>
        <dsp:cNvSpPr/>
      </dsp:nvSpPr>
      <dsp:spPr>
        <a:xfrm>
          <a:off x="3582050" y="2306527"/>
          <a:ext cx="3522133" cy="10265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Catalyst Fund: $400,000</a:t>
          </a:r>
        </a:p>
        <a:p>
          <a:pPr marL="0" lvl="0" indent="0" algn="ctr" defTabSz="66675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Catalyst Revolving Loan Fund: $500,000</a:t>
          </a:r>
        </a:p>
      </dsp:txBody>
      <dsp:txXfrm>
        <a:off x="3632164" y="2356641"/>
        <a:ext cx="3421905" cy="926355"/>
      </dsp:txXfrm>
    </dsp:sp>
    <dsp:sp modelId="{8A234582-9380-473F-8C0D-6C85E9DE5A04}">
      <dsp:nvSpPr>
        <dsp:cNvPr id="0" name=""/>
        <dsp:cNvSpPr/>
      </dsp:nvSpPr>
      <dsp:spPr>
        <a:xfrm>
          <a:off x="3582050" y="3461434"/>
          <a:ext cx="3522133" cy="128684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endParaRPr lang="en-US" sz="1400"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Land Acquisition &amp; Land Banking: $500,000</a:t>
          </a:r>
        </a:p>
        <a:p>
          <a:pPr marL="0" lvl="0" indent="0" algn="ctr" defTabSz="622300">
            <a:lnSpc>
              <a:spcPct val="90000"/>
            </a:lnSpc>
            <a:spcBef>
              <a:spcPct val="0"/>
            </a:spcBef>
            <a:spcAft>
              <a:spcPct val="35000"/>
            </a:spcAft>
            <a:buNone/>
          </a:pPr>
          <a:endParaRPr lang="en-US" sz="1200"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Other Opportunities</a:t>
          </a: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Resources/Programs/Support</a:t>
          </a: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$100,000</a:t>
          </a:r>
        </a:p>
        <a:p>
          <a:pPr marL="0" lvl="0" indent="0" algn="ctr" defTabSz="622300">
            <a:lnSpc>
              <a:spcPct val="90000"/>
            </a:lnSpc>
            <a:spcBef>
              <a:spcPct val="0"/>
            </a:spcBef>
            <a:spcAft>
              <a:spcPct val="35000"/>
            </a:spcAft>
            <a:buNone/>
          </a:pPr>
          <a:endParaRPr lang="en-US" sz="1200" kern="1200" dirty="0"/>
        </a:p>
        <a:p>
          <a:pPr marL="0" lvl="0" indent="0" algn="ctr" defTabSz="622300">
            <a:lnSpc>
              <a:spcPct val="90000"/>
            </a:lnSpc>
            <a:spcBef>
              <a:spcPct val="0"/>
            </a:spcBef>
            <a:spcAft>
              <a:spcPct val="35000"/>
            </a:spcAft>
            <a:buNone/>
          </a:pPr>
          <a:endParaRPr lang="en-US" sz="1200" kern="1200" dirty="0"/>
        </a:p>
      </dsp:txBody>
      <dsp:txXfrm>
        <a:off x="3644868" y="3524252"/>
        <a:ext cx="3396497" cy="1161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123DD8D8-7465-05F9-0E53-82D97E9D4EF8}"/>
            </a:ext>
          </a:extLst>
        </p:cNvPr>
        <p:cNvGrpSpPr/>
        <p:nvPr/>
      </p:nvGrpSpPr>
      <p:grpSpPr>
        <a:xfrm>
          <a:off x="0" y="0"/>
          <a:ext cx="0" cy="0"/>
          <a:chOff x="0" y="0"/>
          <a:chExt cx="0" cy="0"/>
        </a:xfrm>
      </p:grpSpPr>
      <p:sp>
        <p:nvSpPr>
          <p:cNvPr id="207" name="Google Shape;207;p10:notes">
            <a:extLst>
              <a:ext uri="{FF2B5EF4-FFF2-40B4-BE49-F238E27FC236}">
                <a16:creationId xmlns:a16="http://schemas.microsoft.com/office/drawing/2014/main" id="{42BF9C38-263E-ECD9-04D9-9C9B8E2978D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a:extLst>
              <a:ext uri="{FF2B5EF4-FFF2-40B4-BE49-F238E27FC236}">
                <a16:creationId xmlns:a16="http://schemas.microsoft.com/office/drawing/2014/main" id="{4AAE7337-8DA7-8F99-5DC0-CEB785BC2C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8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EFF2E8D5-CD9D-0E29-833B-66A7D2D9DE8C}"/>
            </a:ext>
          </a:extLst>
        </p:cNvPr>
        <p:cNvGrpSpPr/>
        <p:nvPr/>
      </p:nvGrpSpPr>
      <p:grpSpPr>
        <a:xfrm>
          <a:off x="0" y="0"/>
          <a:ext cx="0" cy="0"/>
          <a:chOff x="0" y="0"/>
          <a:chExt cx="0" cy="0"/>
        </a:xfrm>
      </p:grpSpPr>
      <p:sp>
        <p:nvSpPr>
          <p:cNvPr id="207" name="Google Shape;207;p10:notes">
            <a:extLst>
              <a:ext uri="{FF2B5EF4-FFF2-40B4-BE49-F238E27FC236}">
                <a16:creationId xmlns:a16="http://schemas.microsoft.com/office/drawing/2014/main" id="{09567C6E-151C-58A3-D63B-0F70814E1C7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a:extLst>
              <a:ext uri="{FF2B5EF4-FFF2-40B4-BE49-F238E27FC236}">
                <a16:creationId xmlns:a16="http://schemas.microsoft.com/office/drawing/2014/main" id="{9F525884-8497-1618-D25F-BCE8783FD5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57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9AAFE46E-0144-2893-E239-93F9D0BC9A90}"/>
            </a:ext>
          </a:extLst>
        </p:cNvPr>
        <p:cNvGrpSpPr/>
        <p:nvPr/>
      </p:nvGrpSpPr>
      <p:grpSpPr>
        <a:xfrm>
          <a:off x="0" y="0"/>
          <a:ext cx="0" cy="0"/>
          <a:chOff x="0" y="0"/>
          <a:chExt cx="0" cy="0"/>
        </a:xfrm>
      </p:grpSpPr>
      <p:sp>
        <p:nvSpPr>
          <p:cNvPr id="207" name="Google Shape;207;p10:notes">
            <a:extLst>
              <a:ext uri="{FF2B5EF4-FFF2-40B4-BE49-F238E27FC236}">
                <a16:creationId xmlns:a16="http://schemas.microsoft.com/office/drawing/2014/main" id="{CDEF1B09-2426-F2CF-43EB-735EBA3E559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a:extLst>
              <a:ext uri="{FF2B5EF4-FFF2-40B4-BE49-F238E27FC236}">
                <a16:creationId xmlns:a16="http://schemas.microsoft.com/office/drawing/2014/main" id="{D0E1FAD3-A581-B154-821D-F9656543D2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51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E93D2A0E-1BA3-7C4F-0F69-BEB232BE588D}"/>
            </a:ext>
          </a:extLst>
        </p:cNvPr>
        <p:cNvGrpSpPr/>
        <p:nvPr/>
      </p:nvGrpSpPr>
      <p:grpSpPr>
        <a:xfrm>
          <a:off x="0" y="0"/>
          <a:ext cx="0" cy="0"/>
          <a:chOff x="0" y="0"/>
          <a:chExt cx="0" cy="0"/>
        </a:xfrm>
      </p:grpSpPr>
      <p:sp>
        <p:nvSpPr>
          <p:cNvPr id="207" name="Google Shape;207;p10:notes">
            <a:extLst>
              <a:ext uri="{FF2B5EF4-FFF2-40B4-BE49-F238E27FC236}">
                <a16:creationId xmlns:a16="http://schemas.microsoft.com/office/drawing/2014/main" id="{D7E0220B-C308-202D-E233-5606524064E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a:extLst>
              <a:ext uri="{FF2B5EF4-FFF2-40B4-BE49-F238E27FC236}">
                <a16:creationId xmlns:a16="http://schemas.microsoft.com/office/drawing/2014/main" id="{C58CD29F-1BDC-97F7-831D-68DCD33BE5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B678AF0B-047B-F9E9-BE68-E327718EE157}"/>
            </a:ext>
          </a:extLst>
        </p:cNvPr>
        <p:cNvGrpSpPr/>
        <p:nvPr/>
      </p:nvGrpSpPr>
      <p:grpSpPr>
        <a:xfrm>
          <a:off x="0" y="0"/>
          <a:ext cx="0" cy="0"/>
          <a:chOff x="0" y="0"/>
          <a:chExt cx="0" cy="0"/>
        </a:xfrm>
      </p:grpSpPr>
      <p:sp>
        <p:nvSpPr>
          <p:cNvPr id="207" name="Google Shape;207;p10:notes">
            <a:extLst>
              <a:ext uri="{FF2B5EF4-FFF2-40B4-BE49-F238E27FC236}">
                <a16:creationId xmlns:a16="http://schemas.microsoft.com/office/drawing/2014/main" id="{CC2D0140-AD77-B447-A614-4B28350C5CA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a:extLst>
              <a:ext uri="{FF2B5EF4-FFF2-40B4-BE49-F238E27FC236}">
                <a16:creationId xmlns:a16="http://schemas.microsoft.com/office/drawing/2014/main" id="{19DFBDAD-A7A0-1D29-6A7C-3C3B091352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59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660ED992-2302-95B3-E132-CB565354D573}"/>
            </a:ext>
          </a:extLst>
        </p:cNvPr>
        <p:cNvGrpSpPr/>
        <p:nvPr/>
      </p:nvGrpSpPr>
      <p:grpSpPr>
        <a:xfrm>
          <a:off x="0" y="0"/>
          <a:ext cx="0" cy="0"/>
          <a:chOff x="0" y="0"/>
          <a:chExt cx="0" cy="0"/>
        </a:xfrm>
      </p:grpSpPr>
      <p:sp>
        <p:nvSpPr>
          <p:cNvPr id="207" name="Google Shape;207;p10:notes">
            <a:extLst>
              <a:ext uri="{FF2B5EF4-FFF2-40B4-BE49-F238E27FC236}">
                <a16:creationId xmlns:a16="http://schemas.microsoft.com/office/drawing/2014/main" id="{3F600B6E-656F-E459-A58F-D7496CAECC7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a:extLst>
              <a:ext uri="{FF2B5EF4-FFF2-40B4-BE49-F238E27FC236}">
                <a16:creationId xmlns:a16="http://schemas.microsoft.com/office/drawing/2014/main" id="{52A7000A-8250-94FE-F94D-70F159BC0C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69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Carolyn + Clark</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639E5444-DEF7-B7CD-E5EF-AD3992E62BCD}"/>
            </a:ext>
          </a:extLst>
        </p:cNvPr>
        <p:cNvGrpSpPr/>
        <p:nvPr/>
      </p:nvGrpSpPr>
      <p:grpSpPr>
        <a:xfrm>
          <a:off x="0" y="0"/>
          <a:ext cx="0" cy="0"/>
          <a:chOff x="0" y="0"/>
          <a:chExt cx="0" cy="0"/>
        </a:xfrm>
      </p:grpSpPr>
      <p:sp>
        <p:nvSpPr>
          <p:cNvPr id="97" name="Google Shape;97;p2:notes">
            <a:extLst>
              <a:ext uri="{FF2B5EF4-FFF2-40B4-BE49-F238E27FC236}">
                <a16:creationId xmlns:a16="http://schemas.microsoft.com/office/drawing/2014/main" id="{D13C2394-CE6A-8BF5-4E73-7E89C307517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a:extLst>
              <a:ext uri="{FF2B5EF4-FFF2-40B4-BE49-F238E27FC236}">
                <a16:creationId xmlns:a16="http://schemas.microsoft.com/office/drawing/2014/main" id="{4AE2DA0B-3462-358A-B1FE-4A0E614ABC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856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293" name="Google Shape;2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301" name="Google Shape;3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914400" y="4343400"/>
            <a:ext cx="5029200" cy="4115100"/>
          </a:xfrm>
          <a:prstGeom prst="rect">
            <a:avLst/>
          </a:prstGeom>
          <a:noFill/>
          <a:ln>
            <a:noFill/>
          </a:ln>
        </p:spPr>
        <p:txBody>
          <a:bodyPr spcFirstLastPara="1" wrap="square" lIns="91500" tIns="45750" rIns="91500" bIns="45750" anchor="t" anchorCtr="0">
            <a:noAutofit/>
          </a:bodyPr>
          <a:lstStyle/>
          <a:p>
            <a:pPr marL="0" lvl="0" indent="0" algn="l" rtl="0">
              <a:lnSpc>
                <a:spcPct val="125000"/>
              </a:lnSpc>
              <a:spcBef>
                <a:spcPts val="0"/>
              </a:spcBef>
              <a:spcAft>
                <a:spcPts val="0"/>
              </a:spcAft>
              <a:buClr>
                <a:schemeClr val="dk1"/>
              </a:buClr>
              <a:buSzPts val="1400"/>
              <a:buFont typeface="Calibri"/>
              <a:buNone/>
            </a:pPr>
            <a:endParaRPr/>
          </a:p>
        </p:txBody>
      </p:sp>
      <p:sp>
        <p:nvSpPr>
          <p:cNvPr id="283" name="Google Shape;28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9001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1:notes"/>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317" name="Google Shape;3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9790B91F-1A9B-4BA7-8AB4-F0ABFA496FF9}"/>
            </a:ext>
          </a:extLst>
        </p:cNvPr>
        <p:cNvGrpSpPr/>
        <p:nvPr/>
      </p:nvGrpSpPr>
      <p:grpSpPr>
        <a:xfrm>
          <a:off x="0" y="0"/>
          <a:ext cx="0" cy="0"/>
          <a:chOff x="0" y="0"/>
          <a:chExt cx="0" cy="0"/>
        </a:xfrm>
      </p:grpSpPr>
      <p:sp>
        <p:nvSpPr>
          <p:cNvPr id="316" name="Google Shape;316;p21:notes">
            <a:extLst>
              <a:ext uri="{FF2B5EF4-FFF2-40B4-BE49-F238E27FC236}">
                <a16:creationId xmlns:a16="http://schemas.microsoft.com/office/drawing/2014/main" id="{C14E1CF7-76F7-84A4-14B2-50493796348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317" name="Google Shape;317;p21:notes">
            <a:extLst>
              <a:ext uri="{FF2B5EF4-FFF2-40B4-BE49-F238E27FC236}">
                <a16:creationId xmlns:a16="http://schemas.microsoft.com/office/drawing/2014/main" id="{79B7BFE4-BD4B-BB45-37F8-A2EA66A170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15074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309" name="Google Shape;3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72414541-F41B-84E5-B4AC-D00D970CE5CB}"/>
            </a:ext>
          </a:extLst>
        </p:cNvPr>
        <p:cNvGrpSpPr/>
        <p:nvPr/>
      </p:nvGrpSpPr>
      <p:grpSpPr>
        <a:xfrm>
          <a:off x="0" y="0"/>
          <a:ext cx="0" cy="0"/>
          <a:chOff x="0" y="0"/>
          <a:chExt cx="0" cy="0"/>
        </a:xfrm>
      </p:grpSpPr>
      <p:sp>
        <p:nvSpPr>
          <p:cNvPr id="308" name="Google Shape;308;p20:notes">
            <a:extLst>
              <a:ext uri="{FF2B5EF4-FFF2-40B4-BE49-F238E27FC236}">
                <a16:creationId xmlns:a16="http://schemas.microsoft.com/office/drawing/2014/main" id="{496D0FF3-1015-E095-AB47-5998EDE4540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309" name="Google Shape;309;p20:notes">
            <a:extLst>
              <a:ext uri="{FF2B5EF4-FFF2-40B4-BE49-F238E27FC236}">
                <a16:creationId xmlns:a16="http://schemas.microsoft.com/office/drawing/2014/main" id="{EB8FE506-9559-36E4-CB93-678A077433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122380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464958BE-7BBF-DDD5-07F9-43DD5FEA6E75}"/>
            </a:ext>
          </a:extLst>
        </p:cNvPr>
        <p:cNvGrpSpPr/>
        <p:nvPr/>
      </p:nvGrpSpPr>
      <p:grpSpPr>
        <a:xfrm>
          <a:off x="0" y="0"/>
          <a:ext cx="0" cy="0"/>
          <a:chOff x="0" y="0"/>
          <a:chExt cx="0" cy="0"/>
        </a:xfrm>
      </p:grpSpPr>
      <p:sp>
        <p:nvSpPr>
          <p:cNvPr id="292" name="Google Shape;292;p18:notes">
            <a:extLst>
              <a:ext uri="{FF2B5EF4-FFF2-40B4-BE49-F238E27FC236}">
                <a16:creationId xmlns:a16="http://schemas.microsoft.com/office/drawing/2014/main" id="{1666A252-254E-79C5-839D-D88D47F945F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175" tIns="45575" rIns="91175" bIns="45575" anchor="t" anchorCtr="0">
            <a:noAutofit/>
          </a:bodyPr>
          <a:lstStyle/>
          <a:p>
            <a:pPr marL="0" lvl="0" indent="0" algn="l" rtl="0">
              <a:lnSpc>
                <a:spcPct val="100000"/>
              </a:lnSpc>
              <a:spcBef>
                <a:spcPts val="500"/>
              </a:spcBef>
              <a:spcAft>
                <a:spcPts val="0"/>
              </a:spcAft>
              <a:buClr>
                <a:schemeClr val="dk1"/>
              </a:buClr>
              <a:buSzPts val="1400"/>
              <a:buFont typeface="Calibri"/>
              <a:buNone/>
            </a:pPr>
            <a:endParaRPr/>
          </a:p>
        </p:txBody>
      </p:sp>
      <p:sp>
        <p:nvSpPr>
          <p:cNvPr id="293" name="Google Shape;293;p18:notes">
            <a:extLst>
              <a:ext uri="{FF2B5EF4-FFF2-40B4-BE49-F238E27FC236}">
                <a16:creationId xmlns:a16="http://schemas.microsoft.com/office/drawing/2014/main" id="{8A0FC72A-A2C0-5FAF-11C2-DACF218273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80925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39D620C-B0D4-84B6-20E6-515FE3AA937F}"/>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6FB41993-A137-0680-A8BB-FC013345C5F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0B1E295F-7D0B-A786-0762-BCCE2CEA43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78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16BB528-07AE-F7D7-5784-A722D3786A96}"/>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7994AF91-F271-2864-DD1F-3E696348AF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CE8C1996-7C62-72B6-254D-711B99FD1F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9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2A80945-65E3-162E-CCCA-1E7E28B6D48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1029249C-E4E6-24CF-FD38-FF5E170F8F9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D11B38EA-347E-A4F3-C2EA-9A9CF95398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1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Replace with LPC numbers.</a:t>
            </a:r>
            <a:endParaRPr dirty="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885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01311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29078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595312" y="372904"/>
            <a:ext cx="10871700" cy="880800"/>
          </a:xfrm>
          <a:prstGeom prst="rect">
            <a:avLst/>
          </a:prstGeom>
          <a:noFill/>
          <a:ln>
            <a:noFill/>
          </a:ln>
        </p:spPr>
        <p:txBody>
          <a:bodyPr spcFirstLastPara="1" wrap="square" lIns="64275" tIns="32125" rIns="64275" bIns="32125" anchor="t" anchorCtr="0">
            <a:noAutofit/>
          </a:bodyPr>
          <a:lstStyle>
            <a:lvl1pPr marR="0" lvl="0" algn="l">
              <a:lnSpc>
                <a:spcPct val="100000"/>
              </a:lnSpc>
              <a:spcBef>
                <a:spcPts val="0"/>
              </a:spcBef>
              <a:spcAft>
                <a:spcPts val="0"/>
              </a:spcAft>
              <a:buClr>
                <a:srgbClr val="000000"/>
              </a:buClr>
              <a:buSzPts val="1000"/>
              <a:buFont typeface="Arial"/>
              <a:buNone/>
              <a:defRPr sz="2800" b="1" i="1" u="none" strike="noStrike" cap="none">
                <a:solidFill>
                  <a:schemeClr val="lt2"/>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000"/>
              <a:buFont typeface="Arial"/>
              <a:buNone/>
              <a:defRPr sz="6200" b="1" i="1" u="none" strike="noStrike" cap="none">
                <a:solidFill>
                  <a:srgbClr val="FFFFFF"/>
                </a:solidFill>
                <a:latin typeface="Trebuchet MS"/>
                <a:ea typeface="Trebuchet MS"/>
                <a:cs typeface="Trebuchet MS"/>
                <a:sym typeface="Trebuchet MS"/>
              </a:defRPr>
            </a:lvl9pPr>
          </a:lstStyle>
          <a:p>
            <a:endParaRPr/>
          </a:p>
        </p:txBody>
      </p:sp>
      <p:sp>
        <p:nvSpPr>
          <p:cNvPr id="29" name="Google Shape;29;p26"/>
          <p:cNvSpPr txBox="1">
            <a:spLocks noGrp="1"/>
          </p:cNvSpPr>
          <p:nvPr>
            <p:ph type="body" idx="1"/>
          </p:nvPr>
        </p:nvSpPr>
        <p:spPr>
          <a:xfrm>
            <a:off x="610196" y="1125141"/>
            <a:ext cx="10852500" cy="4609800"/>
          </a:xfrm>
          <a:prstGeom prst="rect">
            <a:avLst/>
          </a:prstGeom>
          <a:noFill/>
          <a:ln>
            <a:noFill/>
          </a:ln>
        </p:spPr>
        <p:txBody>
          <a:bodyPr spcFirstLastPara="1" wrap="square" lIns="64275" tIns="32125" rIns="64275" bIns="32125" anchor="t" anchorCtr="0">
            <a:noAutofit/>
          </a:bodyPr>
          <a:lstStyle>
            <a:lvl1pPr marL="457200" marR="0" lvl="0" indent="-228600" algn="l">
              <a:lnSpc>
                <a:spcPct val="100000"/>
              </a:lnSpc>
              <a:spcBef>
                <a:spcPts val="0"/>
              </a:spcBef>
              <a:spcAft>
                <a:spcPts val="0"/>
              </a:spcAft>
              <a:buClr>
                <a:srgbClr val="000000"/>
              </a:buClr>
              <a:buSzPts val="1000"/>
              <a:buFont typeface="Arial"/>
              <a:buNone/>
              <a:defRPr sz="2200" b="0" i="0" u="none" strike="noStrike" cap="none">
                <a:solidFill>
                  <a:srgbClr val="53585F"/>
                </a:solidFill>
                <a:latin typeface="Trebuchet MS"/>
                <a:ea typeface="Trebuchet MS"/>
                <a:cs typeface="Trebuchet MS"/>
                <a:sym typeface="Trebuchet MS"/>
              </a:defRPr>
            </a:lvl1pPr>
            <a:lvl2pPr marL="914400" marR="0" lvl="1" indent="-228600" algn="l">
              <a:lnSpc>
                <a:spcPct val="100000"/>
              </a:lnSpc>
              <a:spcBef>
                <a:spcPts val="3900"/>
              </a:spcBef>
              <a:spcAft>
                <a:spcPts val="0"/>
              </a:spcAft>
              <a:buClr>
                <a:srgbClr val="000000"/>
              </a:buClr>
              <a:buSzPts val="1000"/>
              <a:buFont typeface="Arial"/>
              <a:buNone/>
              <a:defRPr sz="2800" b="0" i="0" u="none" strike="noStrike" cap="none">
                <a:solidFill>
                  <a:schemeClr val="lt1"/>
                </a:solidFill>
                <a:latin typeface="Trebuchet MS"/>
                <a:ea typeface="Trebuchet MS"/>
                <a:cs typeface="Trebuchet MS"/>
                <a:sym typeface="Trebuchet MS"/>
              </a:defRPr>
            </a:lvl2pPr>
            <a:lvl3pPr marL="1371600" marR="0" lvl="2" indent="-228600" algn="l">
              <a:lnSpc>
                <a:spcPct val="100000"/>
              </a:lnSpc>
              <a:spcBef>
                <a:spcPts val="3900"/>
              </a:spcBef>
              <a:spcAft>
                <a:spcPts val="0"/>
              </a:spcAft>
              <a:buClr>
                <a:srgbClr val="000000"/>
              </a:buClr>
              <a:buSzPts val="1000"/>
              <a:buFont typeface="Arial"/>
              <a:buNone/>
              <a:defRPr sz="2800" b="0" i="0" u="none" strike="noStrike" cap="none">
                <a:solidFill>
                  <a:schemeClr val="lt1"/>
                </a:solidFill>
                <a:latin typeface="Trebuchet MS"/>
                <a:ea typeface="Trebuchet MS"/>
                <a:cs typeface="Trebuchet MS"/>
                <a:sym typeface="Trebuchet MS"/>
              </a:defRPr>
            </a:lvl3pPr>
            <a:lvl4pPr marL="1828800" marR="0" lvl="3" indent="-228600" algn="l">
              <a:lnSpc>
                <a:spcPct val="100000"/>
              </a:lnSpc>
              <a:spcBef>
                <a:spcPts val="3900"/>
              </a:spcBef>
              <a:spcAft>
                <a:spcPts val="0"/>
              </a:spcAft>
              <a:buClr>
                <a:srgbClr val="000000"/>
              </a:buClr>
              <a:buSzPts val="1000"/>
              <a:buFont typeface="Arial"/>
              <a:buNone/>
              <a:defRPr sz="2800" b="0" i="0" u="none" strike="noStrike" cap="none">
                <a:solidFill>
                  <a:schemeClr val="lt1"/>
                </a:solidFill>
                <a:latin typeface="Trebuchet MS"/>
                <a:ea typeface="Trebuchet MS"/>
                <a:cs typeface="Trebuchet MS"/>
                <a:sym typeface="Trebuchet MS"/>
              </a:defRPr>
            </a:lvl4pPr>
            <a:lvl5pPr marL="2286000" marR="0" lvl="4" indent="-228600" algn="l">
              <a:lnSpc>
                <a:spcPct val="100000"/>
              </a:lnSpc>
              <a:spcBef>
                <a:spcPts val="3900"/>
              </a:spcBef>
              <a:spcAft>
                <a:spcPts val="0"/>
              </a:spcAft>
              <a:buClr>
                <a:srgbClr val="000000"/>
              </a:buClr>
              <a:buSzPts val="1000"/>
              <a:buFont typeface="Arial"/>
              <a:buNone/>
              <a:defRPr sz="2800" b="0" i="0" u="none" strike="noStrike" cap="none">
                <a:solidFill>
                  <a:schemeClr val="lt1"/>
                </a:solidFill>
                <a:latin typeface="Trebuchet MS"/>
                <a:ea typeface="Trebuchet MS"/>
                <a:cs typeface="Trebuchet MS"/>
                <a:sym typeface="Trebuchet MS"/>
              </a:defRPr>
            </a:lvl5pPr>
            <a:lvl6pPr marL="2743200" marR="0" lvl="5" indent="-228600" algn="l">
              <a:lnSpc>
                <a:spcPct val="100000"/>
              </a:lnSpc>
              <a:spcBef>
                <a:spcPts val="3900"/>
              </a:spcBef>
              <a:spcAft>
                <a:spcPts val="0"/>
              </a:spcAft>
              <a:buClr>
                <a:srgbClr val="000000"/>
              </a:buClr>
              <a:buSzPts val="1000"/>
              <a:buFont typeface="Arial"/>
              <a:buNone/>
              <a:defRPr sz="28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3900"/>
              </a:spcBef>
              <a:spcAft>
                <a:spcPts val="0"/>
              </a:spcAft>
              <a:buClr>
                <a:srgbClr val="000000"/>
              </a:buClr>
              <a:buSzPts val="1000"/>
              <a:buFont typeface="Arial"/>
              <a:buNone/>
              <a:defRPr sz="28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3900"/>
              </a:spcBef>
              <a:spcAft>
                <a:spcPts val="0"/>
              </a:spcAft>
              <a:buClr>
                <a:srgbClr val="000000"/>
              </a:buClr>
              <a:buSzPts val="1000"/>
              <a:buFont typeface="Arial"/>
              <a:buNone/>
              <a:defRPr sz="28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3900"/>
              </a:spcBef>
              <a:spcAft>
                <a:spcPts val="0"/>
              </a:spcAft>
              <a:buClr>
                <a:srgbClr val="000000"/>
              </a:buClr>
              <a:buSzPts val="1000"/>
              <a:buFont typeface="Arial"/>
              <a:buNone/>
              <a:defRPr sz="2800" b="0" i="0" u="none" strike="noStrike" cap="none">
                <a:solidFill>
                  <a:srgbClr val="5C6670"/>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2928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D3E9E-A95C-48F2-B4BF-A71542E0BE9A}" type="datetimeFigureOut">
              <a:rPr lang="en-US" smtClean="0"/>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680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689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3555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86475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582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746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27369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028803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38742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0" name="Google Shape;110;p3"/>
          <p:cNvGrpSpPr/>
          <p:nvPr/>
        </p:nvGrpSpPr>
        <p:grpSpPr>
          <a:xfrm>
            <a:off x="0" y="6516005"/>
            <a:ext cx="12192000" cy="338852"/>
            <a:chOff x="0" y="6497717"/>
            <a:chExt cx="12192000" cy="338852"/>
          </a:xfrm>
        </p:grpSpPr>
        <p:sp>
          <p:nvSpPr>
            <p:cNvPr id="111" name="Google Shape;111;p3"/>
            <p:cNvSpPr/>
            <p:nvPr/>
          </p:nvSpPr>
          <p:spPr>
            <a:xfrm>
              <a:off x="0" y="6507956"/>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txBox="1"/>
            <p:nvPr/>
          </p:nvSpPr>
          <p:spPr>
            <a:xfrm>
              <a:off x="7746167" y="6497717"/>
              <a:ext cx="42566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lt1"/>
                  </a:solidFill>
                  <a:latin typeface="Avenir"/>
                  <a:ea typeface="Avenir"/>
                  <a:cs typeface="Avenir"/>
                  <a:sym typeface="Avenir"/>
                </a:rPr>
                <a:t>Regional Housing Alliance of </a:t>
              </a:r>
              <a:r>
                <a:rPr lang="en-US" sz="1600" b="0" i="0" u="none" strike="noStrike" cap="none">
                  <a:solidFill>
                    <a:schemeClr val="lt1"/>
                  </a:solidFill>
                  <a:latin typeface="Calibri"/>
                  <a:ea typeface="Calibri"/>
                  <a:cs typeface="Calibri"/>
                  <a:sym typeface="Calibri"/>
                </a:rPr>
                <a:t>La Plata County </a:t>
              </a:r>
              <a:endParaRPr sz="1800" b="0" i="0" u="none" strike="noStrike" cap="none">
                <a:solidFill>
                  <a:schemeClr val="lt1"/>
                </a:solidFill>
                <a:latin typeface="Calibri"/>
                <a:ea typeface="Calibri"/>
                <a:cs typeface="Calibri"/>
                <a:sym typeface="Calibri"/>
              </a:endParaRPr>
            </a:p>
          </p:txBody>
        </p:sp>
      </p:grpSp>
      <p:sp>
        <p:nvSpPr>
          <p:cNvPr id="113" name="Google Shape;113;p3"/>
          <p:cNvSpPr txBox="1">
            <a:spLocks noGrp="1"/>
          </p:cNvSpPr>
          <p:nvPr>
            <p:ph type="ctrTitle"/>
          </p:nvPr>
        </p:nvSpPr>
        <p:spPr>
          <a:xfrm>
            <a:off x="389106" y="292595"/>
            <a:ext cx="11802919" cy="631929"/>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lt1"/>
              </a:buClr>
              <a:buSzPts val="3200"/>
              <a:buFont typeface="Avenir"/>
              <a:buNone/>
            </a:pPr>
            <a:r>
              <a:rPr lang="en-US" sz="3200" dirty="0">
                <a:solidFill>
                  <a:schemeClr val="lt1"/>
                </a:solidFill>
                <a:latin typeface="Avenir"/>
                <a:ea typeface="Avenir"/>
                <a:cs typeface="Avenir"/>
                <a:sym typeface="Avenir"/>
              </a:rPr>
              <a:t>Regional housing alliance of la </a:t>
            </a:r>
            <a:r>
              <a:rPr lang="en-US" sz="3200" dirty="0" err="1">
                <a:solidFill>
                  <a:schemeClr val="lt1"/>
                </a:solidFill>
                <a:latin typeface="Avenir"/>
                <a:ea typeface="Avenir"/>
                <a:cs typeface="Avenir"/>
                <a:sym typeface="Avenir"/>
              </a:rPr>
              <a:t>plata</a:t>
            </a:r>
            <a:r>
              <a:rPr lang="en-US" sz="3200" dirty="0">
                <a:solidFill>
                  <a:schemeClr val="lt1"/>
                </a:solidFill>
                <a:latin typeface="Avenir"/>
                <a:ea typeface="Avenir"/>
                <a:cs typeface="Avenir"/>
                <a:sym typeface="Avenir"/>
              </a:rPr>
              <a:t> county</a:t>
            </a:r>
            <a:endParaRPr sz="3200" dirty="0">
              <a:latin typeface="Avenir"/>
              <a:ea typeface="Avenir"/>
              <a:cs typeface="Avenir"/>
              <a:sym typeface="Avenir"/>
            </a:endParaRPr>
          </a:p>
        </p:txBody>
      </p:sp>
      <p:sp>
        <p:nvSpPr>
          <p:cNvPr id="114" name="Google Shape;114;p3"/>
          <p:cNvSpPr txBox="1"/>
          <p:nvPr/>
        </p:nvSpPr>
        <p:spPr>
          <a:xfrm>
            <a:off x="5617980" y="2739275"/>
            <a:ext cx="5011920" cy="2387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sp>
        <p:nvSpPr>
          <p:cNvPr id="115" name="Google Shape;115;p3"/>
          <p:cNvSpPr/>
          <p:nvPr/>
        </p:nvSpPr>
        <p:spPr>
          <a:xfrm>
            <a:off x="0" y="106797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3178004" y="1901214"/>
            <a:ext cx="5589648" cy="2392260"/>
          </a:xfrm>
          <a:prstGeom prst="rect">
            <a:avLst/>
          </a:prstGeom>
          <a:noFill/>
          <a:ln>
            <a:noFill/>
          </a:ln>
        </p:spPr>
      </p:pic>
      <p:sp>
        <p:nvSpPr>
          <p:cNvPr id="117" name="Google Shape;117;p3"/>
          <p:cNvSpPr txBox="1"/>
          <p:nvPr/>
        </p:nvSpPr>
        <p:spPr>
          <a:xfrm>
            <a:off x="1049311" y="4765447"/>
            <a:ext cx="10297575" cy="1439818"/>
          </a:xfrm>
          <a:prstGeom prst="rect">
            <a:avLst/>
          </a:prstGeom>
          <a:noFill/>
          <a:ln>
            <a:noFill/>
          </a:ln>
        </p:spPr>
        <p:txBody>
          <a:bodyPr spcFirstLastPara="1" wrap="square" lIns="91425" tIns="45700" rIns="91425" bIns="45700" anchor="t" anchorCtr="0">
            <a:spAutoFit/>
          </a:bodyPr>
          <a:lstStyle/>
          <a:p>
            <a:pPr marL="0" marR="0" lvl="0" indent="0" algn="ctr" rtl="0">
              <a:lnSpc>
                <a:spcPct val="170000"/>
              </a:lnSpc>
              <a:spcBef>
                <a:spcPts val="0"/>
              </a:spcBef>
              <a:spcAft>
                <a:spcPts val="0"/>
              </a:spcAft>
              <a:buNone/>
            </a:pPr>
            <a:r>
              <a:rPr lang="en-US" sz="1800" b="0" i="0" u="none" strike="noStrike" cap="none">
                <a:solidFill>
                  <a:srgbClr val="0F6BAB"/>
                </a:solidFill>
                <a:latin typeface="Arial"/>
                <a:ea typeface="Arial"/>
                <a:cs typeface="Arial"/>
                <a:sym typeface="Arial"/>
              </a:rPr>
              <a:t>The RHA's mission is to facilitate and support the preservation, rehabilitation, and development of appropriate affordable/attainable housing for the workforce essential to the long-term economic sustainability and resiliency of La Plata County and its communities.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p:nvPr/>
        </p:nvSpPr>
        <p:spPr>
          <a:xfrm>
            <a:off x="0" y="63949"/>
            <a:ext cx="12270153"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lt1"/>
                </a:solidFill>
                <a:latin typeface="Arial" panose="020B0604020202020204" pitchFamily="34" charset="0"/>
                <a:ea typeface="Calibri"/>
                <a:cs typeface="Arial" panose="020B0604020202020204" pitchFamily="34" charset="0"/>
                <a:sym typeface="Avenir"/>
              </a:rPr>
              <a:t>HISTORICAL HOUSING TRENDS IN LA PLATA COUNTY</a:t>
            </a:r>
            <a:endParaRPr sz="3200" dirty="0">
              <a:solidFill>
                <a:schemeClr val="lt1"/>
              </a:solidFill>
              <a:latin typeface="Calibri"/>
              <a:ea typeface="Calibri"/>
              <a:cs typeface="Calibri"/>
              <a:sym typeface="Calibri"/>
            </a:endParaRPr>
          </a:p>
        </p:txBody>
      </p:sp>
      <p:sp>
        <p:nvSpPr>
          <p:cNvPr id="221" name="Google Shape;221;p11"/>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La Plata County Economic Development Alliance</a:t>
            </a:r>
            <a:endParaRPr/>
          </a:p>
        </p:txBody>
      </p:sp>
      <p:sp>
        <p:nvSpPr>
          <p:cNvPr id="224" name="Google Shape;224;p11"/>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1"/>
          <p:cNvSpPr/>
          <p:nvPr/>
        </p:nvSpPr>
        <p:spPr>
          <a:xfrm>
            <a:off x="0" y="1098457"/>
            <a:ext cx="12270152"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217966F-0A82-F5E5-64D7-5D70DADB3B2A}"/>
              </a:ext>
            </a:extLst>
          </p:cNvPr>
          <p:cNvPicPr>
            <a:picLocks noChangeAspect="1"/>
          </p:cNvPicPr>
          <p:nvPr/>
        </p:nvPicPr>
        <p:blipFill>
          <a:blip r:embed="rId3"/>
          <a:stretch>
            <a:fillRect/>
          </a:stretch>
        </p:blipFill>
        <p:spPr>
          <a:xfrm>
            <a:off x="-1" y="1427070"/>
            <a:ext cx="12270153" cy="50991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07793-232A-CEA9-76F8-394CD0222125}"/>
              </a:ext>
            </a:extLst>
          </p:cNvPr>
          <p:cNvPicPr>
            <a:picLocks noChangeAspect="1"/>
          </p:cNvPicPr>
          <p:nvPr/>
        </p:nvPicPr>
        <p:blipFill>
          <a:blip r:embed="rId2"/>
          <a:stretch>
            <a:fillRect/>
          </a:stretch>
        </p:blipFill>
        <p:spPr>
          <a:xfrm>
            <a:off x="0" y="457312"/>
            <a:ext cx="12192000" cy="5943376"/>
          </a:xfrm>
          <a:prstGeom prst="rect">
            <a:avLst/>
          </a:prstGeom>
        </p:spPr>
      </p:pic>
    </p:spTree>
    <p:extLst>
      <p:ext uri="{BB962C8B-B14F-4D97-AF65-F5344CB8AC3E}">
        <p14:creationId xmlns:p14="http://schemas.microsoft.com/office/powerpoint/2010/main" val="22324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F824DC3-07A6-1289-8C8C-BBAFEBE0CA20}"/>
            </a:ext>
          </a:extLst>
        </p:cNvPr>
        <p:cNvGrpSpPr/>
        <p:nvPr/>
      </p:nvGrpSpPr>
      <p:grpSpPr>
        <a:xfrm>
          <a:off x="0" y="0"/>
          <a:ext cx="0" cy="0"/>
          <a:chOff x="0" y="0"/>
          <a:chExt cx="0" cy="0"/>
        </a:xfrm>
      </p:grpSpPr>
      <p:sp>
        <p:nvSpPr>
          <p:cNvPr id="210" name="Google Shape;210;p10">
            <a:extLst>
              <a:ext uri="{FF2B5EF4-FFF2-40B4-BE49-F238E27FC236}">
                <a16:creationId xmlns:a16="http://schemas.microsoft.com/office/drawing/2014/main" id="{BE879E75-D157-2BA6-0FE5-5B7DCC054ABB}"/>
              </a:ext>
            </a:extLst>
          </p:cNvPr>
          <p:cNvSpPr/>
          <p:nvPr/>
        </p:nvSpPr>
        <p:spPr>
          <a:xfrm>
            <a:off x="0" y="272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a:extLst>
              <a:ext uri="{FF2B5EF4-FFF2-40B4-BE49-F238E27FC236}">
                <a16:creationId xmlns:a16="http://schemas.microsoft.com/office/drawing/2014/main" id="{E26914E2-D5D7-FD83-865D-8A047E1342BB}"/>
              </a:ext>
            </a:extLst>
          </p:cNvPr>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a:extLst>
              <a:ext uri="{FF2B5EF4-FFF2-40B4-BE49-F238E27FC236}">
                <a16:creationId xmlns:a16="http://schemas.microsoft.com/office/drawing/2014/main" id="{18EA469D-B89E-8B37-891F-B2DC78B69A99}"/>
              </a:ext>
            </a:extLst>
          </p:cNvPr>
          <p:cNvSpPr txBox="1">
            <a:spLocks noGrp="1"/>
          </p:cNvSpPr>
          <p:nvPr>
            <p:ph type="ctrTitle"/>
          </p:nvPr>
        </p:nvSpPr>
        <p:spPr>
          <a:xfrm>
            <a:off x="1375508" y="51865"/>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cs typeface="Arial" panose="020B0604020202020204" pitchFamily="34" charset="0"/>
                <a:sym typeface="Avenir"/>
              </a:rPr>
              <a:t>housing needs assessment</a:t>
            </a:r>
            <a:endParaRPr dirty="0">
              <a:latin typeface="Arial" panose="020B0604020202020204" pitchFamily="34" charset="0"/>
              <a:cs typeface="Arial" panose="020B0604020202020204" pitchFamily="34" charset="0"/>
            </a:endParaRPr>
          </a:p>
        </p:txBody>
      </p:sp>
      <p:sp>
        <p:nvSpPr>
          <p:cNvPr id="214" name="Google Shape;214;p10">
            <a:extLst>
              <a:ext uri="{FF2B5EF4-FFF2-40B4-BE49-F238E27FC236}">
                <a16:creationId xmlns:a16="http://schemas.microsoft.com/office/drawing/2014/main" id="{A9B41321-0F00-6332-81A8-51370219B438}"/>
              </a:ext>
            </a:extLst>
          </p:cNvPr>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a:extLst>
              <a:ext uri="{FF2B5EF4-FFF2-40B4-BE49-F238E27FC236}">
                <a16:creationId xmlns:a16="http://schemas.microsoft.com/office/drawing/2014/main" id="{ECE5BA8C-5CC2-3DB5-65C1-77395C1898D7}"/>
              </a:ext>
            </a:extLst>
          </p:cNvPr>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A009B4F0-88D1-0B24-4A44-B0DC4E3C3ACA}"/>
              </a:ext>
            </a:extLst>
          </p:cNvPr>
          <p:cNvPicPr>
            <a:picLocks noChangeAspect="1"/>
          </p:cNvPicPr>
          <p:nvPr/>
        </p:nvPicPr>
        <p:blipFill>
          <a:blip r:embed="rId3"/>
          <a:stretch>
            <a:fillRect/>
          </a:stretch>
        </p:blipFill>
        <p:spPr>
          <a:xfrm>
            <a:off x="451654" y="217225"/>
            <a:ext cx="2791732" cy="811252"/>
          </a:xfrm>
          <a:prstGeom prst="rect">
            <a:avLst/>
          </a:prstGeom>
        </p:spPr>
      </p:pic>
      <p:pic>
        <p:nvPicPr>
          <p:cNvPr id="6" name="Picture 5">
            <a:extLst>
              <a:ext uri="{FF2B5EF4-FFF2-40B4-BE49-F238E27FC236}">
                <a16:creationId xmlns:a16="http://schemas.microsoft.com/office/drawing/2014/main" id="{87A93097-CA4E-61A5-D4A4-1D7682E0632F}"/>
              </a:ext>
            </a:extLst>
          </p:cNvPr>
          <p:cNvPicPr>
            <a:picLocks noChangeAspect="1"/>
          </p:cNvPicPr>
          <p:nvPr/>
        </p:nvPicPr>
        <p:blipFill>
          <a:blip r:embed="rId4"/>
          <a:stretch>
            <a:fillRect/>
          </a:stretch>
        </p:blipFill>
        <p:spPr>
          <a:xfrm>
            <a:off x="2414954" y="2220025"/>
            <a:ext cx="7932615" cy="4027949"/>
          </a:xfrm>
          <a:prstGeom prst="rect">
            <a:avLst/>
          </a:prstGeom>
        </p:spPr>
      </p:pic>
      <p:sp>
        <p:nvSpPr>
          <p:cNvPr id="7" name="TextBox 6">
            <a:extLst>
              <a:ext uri="{FF2B5EF4-FFF2-40B4-BE49-F238E27FC236}">
                <a16:creationId xmlns:a16="http://schemas.microsoft.com/office/drawing/2014/main" id="{F2097A6E-1AF7-854E-B6B6-0BF0A2140B74}"/>
              </a:ext>
            </a:extLst>
          </p:cNvPr>
          <p:cNvSpPr txBox="1"/>
          <p:nvPr/>
        </p:nvSpPr>
        <p:spPr>
          <a:xfrm>
            <a:off x="0" y="1482570"/>
            <a:ext cx="1219199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Takeaway: </a:t>
            </a:r>
            <a:r>
              <a:rPr lang="en-US" dirty="0">
                <a:latin typeface="Arial" panose="020B0604020202020204" pitchFamily="34" charset="0"/>
                <a:cs typeface="Arial" panose="020B0604020202020204" pitchFamily="34" charset="0"/>
              </a:rPr>
              <a:t>Since 2012, job growth has outpaced new housing production – </a:t>
            </a:r>
            <a:r>
              <a:rPr lang="en-US" b="1" dirty="0">
                <a:latin typeface="Arial" panose="020B0604020202020204" pitchFamily="34" charset="0"/>
                <a:cs typeface="Arial" panose="020B0604020202020204" pitchFamily="34" charset="0"/>
              </a:rPr>
              <a:t>housing supply is “not keeping up</a:t>
            </a:r>
            <a:r>
              <a:rPr lang="en-US" dirty="0">
                <a:latin typeface="Arial" panose="020B0604020202020204" pitchFamily="34" charset="0"/>
                <a:cs typeface="Arial" panose="020B0604020202020204" pitchFamily="34" charset="0"/>
              </a:rPr>
              <a:t>” with economic growth, creating additional pressure on the housing market and contributing to higher in-commuting</a:t>
            </a:r>
          </a:p>
        </p:txBody>
      </p:sp>
    </p:spTree>
    <p:extLst>
      <p:ext uri="{BB962C8B-B14F-4D97-AF65-F5344CB8AC3E}">
        <p14:creationId xmlns:p14="http://schemas.microsoft.com/office/powerpoint/2010/main" val="374885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EE1D03CA-487A-D19E-8F05-68E25CA542F6}"/>
            </a:ext>
          </a:extLst>
        </p:cNvPr>
        <p:cNvGrpSpPr/>
        <p:nvPr/>
      </p:nvGrpSpPr>
      <p:grpSpPr>
        <a:xfrm>
          <a:off x="0" y="0"/>
          <a:ext cx="0" cy="0"/>
          <a:chOff x="0" y="0"/>
          <a:chExt cx="0" cy="0"/>
        </a:xfrm>
      </p:grpSpPr>
      <p:sp>
        <p:nvSpPr>
          <p:cNvPr id="210" name="Google Shape;210;p10">
            <a:extLst>
              <a:ext uri="{FF2B5EF4-FFF2-40B4-BE49-F238E27FC236}">
                <a16:creationId xmlns:a16="http://schemas.microsoft.com/office/drawing/2014/main" id="{E94B1A38-12D9-BFE9-3176-3D1C1EC81E3B}"/>
              </a:ext>
            </a:extLst>
          </p:cNvPr>
          <p:cNvSpPr/>
          <p:nvPr/>
        </p:nvSpPr>
        <p:spPr>
          <a:xfrm>
            <a:off x="0" y="272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a:extLst>
              <a:ext uri="{FF2B5EF4-FFF2-40B4-BE49-F238E27FC236}">
                <a16:creationId xmlns:a16="http://schemas.microsoft.com/office/drawing/2014/main" id="{754845A0-8260-19CC-0D31-B6C8BC2D2DEF}"/>
              </a:ext>
            </a:extLst>
          </p:cNvPr>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a:extLst>
              <a:ext uri="{FF2B5EF4-FFF2-40B4-BE49-F238E27FC236}">
                <a16:creationId xmlns:a16="http://schemas.microsoft.com/office/drawing/2014/main" id="{AA6518B3-B37C-92E3-79F8-509DFB686724}"/>
              </a:ext>
            </a:extLst>
          </p:cNvPr>
          <p:cNvSpPr txBox="1">
            <a:spLocks noGrp="1"/>
          </p:cNvSpPr>
          <p:nvPr>
            <p:ph type="ctrTitle"/>
          </p:nvPr>
        </p:nvSpPr>
        <p:spPr>
          <a:xfrm>
            <a:off x="1375508" y="51865"/>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cs typeface="Arial" panose="020B0604020202020204" pitchFamily="34" charset="0"/>
                <a:sym typeface="Avenir"/>
              </a:rPr>
              <a:t>housing needs assessment</a:t>
            </a:r>
            <a:endParaRPr dirty="0">
              <a:latin typeface="Arial" panose="020B0604020202020204" pitchFamily="34" charset="0"/>
              <a:cs typeface="Arial" panose="020B0604020202020204" pitchFamily="34" charset="0"/>
            </a:endParaRPr>
          </a:p>
        </p:txBody>
      </p:sp>
      <p:sp>
        <p:nvSpPr>
          <p:cNvPr id="214" name="Google Shape;214;p10">
            <a:extLst>
              <a:ext uri="{FF2B5EF4-FFF2-40B4-BE49-F238E27FC236}">
                <a16:creationId xmlns:a16="http://schemas.microsoft.com/office/drawing/2014/main" id="{EBA43647-C530-6062-AB68-D0D8B0F0915E}"/>
              </a:ext>
            </a:extLst>
          </p:cNvPr>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a:extLst>
              <a:ext uri="{FF2B5EF4-FFF2-40B4-BE49-F238E27FC236}">
                <a16:creationId xmlns:a16="http://schemas.microsoft.com/office/drawing/2014/main" id="{759570C1-7423-456B-2839-EE3AD510DBC4}"/>
              </a:ext>
            </a:extLst>
          </p:cNvPr>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F81689F-B4BD-685F-67DB-1A2842AE8D19}"/>
              </a:ext>
            </a:extLst>
          </p:cNvPr>
          <p:cNvPicPr>
            <a:picLocks noChangeAspect="1"/>
          </p:cNvPicPr>
          <p:nvPr/>
        </p:nvPicPr>
        <p:blipFill>
          <a:blip r:embed="rId3"/>
          <a:stretch>
            <a:fillRect/>
          </a:stretch>
        </p:blipFill>
        <p:spPr>
          <a:xfrm>
            <a:off x="451654" y="217225"/>
            <a:ext cx="2791732" cy="811252"/>
          </a:xfrm>
          <a:prstGeom prst="rect">
            <a:avLst/>
          </a:prstGeom>
        </p:spPr>
      </p:pic>
      <p:pic>
        <p:nvPicPr>
          <p:cNvPr id="10" name="Picture 9">
            <a:extLst>
              <a:ext uri="{FF2B5EF4-FFF2-40B4-BE49-F238E27FC236}">
                <a16:creationId xmlns:a16="http://schemas.microsoft.com/office/drawing/2014/main" id="{77DC8F49-D798-8267-E746-BE8E9E1F80C2}"/>
              </a:ext>
            </a:extLst>
          </p:cNvPr>
          <p:cNvPicPr>
            <a:picLocks noChangeAspect="1"/>
          </p:cNvPicPr>
          <p:nvPr/>
        </p:nvPicPr>
        <p:blipFill>
          <a:blip r:embed="rId4"/>
          <a:stretch>
            <a:fillRect/>
          </a:stretch>
        </p:blipFill>
        <p:spPr>
          <a:xfrm>
            <a:off x="0" y="1427068"/>
            <a:ext cx="12192000" cy="5099175"/>
          </a:xfrm>
          <a:prstGeom prst="rect">
            <a:avLst/>
          </a:prstGeom>
        </p:spPr>
      </p:pic>
    </p:spTree>
    <p:extLst>
      <p:ext uri="{BB962C8B-B14F-4D97-AF65-F5344CB8AC3E}">
        <p14:creationId xmlns:p14="http://schemas.microsoft.com/office/powerpoint/2010/main" val="336949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DA2BB734-5DAD-51EC-3529-80B7D177B388}"/>
            </a:ext>
          </a:extLst>
        </p:cNvPr>
        <p:cNvGrpSpPr/>
        <p:nvPr/>
      </p:nvGrpSpPr>
      <p:grpSpPr>
        <a:xfrm>
          <a:off x="0" y="0"/>
          <a:ext cx="0" cy="0"/>
          <a:chOff x="0" y="0"/>
          <a:chExt cx="0" cy="0"/>
        </a:xfrm>
      </p:grpSpPr>
      <p:sp>
        <p:nvSpPr>
          <p:cNvPr id="210" name="Google Shape;210;p10">
            <a:extLst>
              <a:ext uri="{FF2B5EF4-FFF2-40B4-BE49-F238E27FC236}">
                <a16:creationId xmlns:a16="http://schemas.microsoft.com/office/drawing/2014/main" id="{D213FEC6-7A16-303E-4EDC-0B62CC7ACDE7}"/>
              </a:ext>
            </a:extLst>
          </p:cNvPr>
          <p:cNvSpPr/>
          <p:nvPr/>
        </p:nvSpPr>
        <p:spPr>
          <a:xfrm>
            <a:off x="0" y="272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a:extLst>
              <a:ext uri="{FF2B5EF4-FFF2-40B4-BE49-F238E27FC236}">
                <a16:creationId xmlns:a16="http://schemas.microsoft.com/office/drawing/2014/main" id="{BB09A9E0-F3B1-5318-BE20-6D7235466EFF}"/>
              </a:ext>
            </a:extLst>
          </p:cNvPr>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a:extLst>
              <a:ext uri="{FF2B5EF4-FFF2-40B4-BE49-F238E27FC236}">
                <a16:creationId xmlns:a16="http://schemas.microsoft.com/office/drawing/2014/main" id="{85E66861-ED7E-AE85-34EE-F22E77D1DEA3}"/>
              </a:ext>
            </a:extLst>
          </p:cNvPr>
          <p:cNvSpPr txBox="1">
            <a:spLocks noGrp="1"/>
          </p:cNvSpPr>
          <p:nvPr>
            <p:ph type="ctrTitle"/>
          </p:nvPr>
        </p:nvSpPr>
        <p:spPr>
          <a:xfrm>
            <a:off x="1375508" y="51865"/>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cs typeface="Arial" panose="020B0604020202020204" pitchFamily="34" charset="0"/>
                <a:sym typeface="Avenir"/>
              </a:rPr>
              <a:t>housing needs assessment</a:t>
            </a:r>
            <a:endParaRPr dirty="0">
              <a:latin typeface="Arial" panose="020B0604020202020204" pitchFamily="34" charset="0"/>
              <a:cs typeface="Arial" panose="020B0604020202020204" pitchFamily="34" charset="0"/>
            </a:endParaRPr>
          </a:p>
        </p:txBody>
      </p:sp>
      <p:sp>
        <p:nvSpPr>
          <p:cNvPr id="214" name="Google Shape;214;p10">
            <a:extLst>
              <a:ext uri="{FF2B5EF4-FFF2-40B4-BE49-F238E27FC236}">
                <a16:creationId xmlns:a16="http://schemas.microsoft.com/office/drawing/2014/main" id="{EA3C7E7F-CEB8-F4FB-20BC-C3C2B2EF6679}"/>
              </a:ext>
            </a:extLst>
          </p:cNvPr>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a:extLst>
              <a:ext uri="{FF2B5EF4-FFF2-40B4-BE49-F238E27FC236}">
                <a16:creationId xmlns:a16="http://schemas.microsoft.com/office/drawing/2014/main" id="{AE33194C-E29F-6B5C-0B1A-34A8203AB1AC}"/>
              </a:ext>
            </a:extLst>
          </p:cNvPr>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DE93B19-7FF5-7453-7DFD-9BCA47BB1024}"/>
              </a:ext>
            </a:extLst>
          </p:cNvPr>
          <p:cNvPicPr>
            <a:picLocks noChangeAspect="1"/>
          </p:cNvPicPr>
          <p:nvPr/>
        </p:nvPicPr>
        <p:blipFill>
          <a:blip r:embed="rId3"/>
          <a:stretch>
            <a:fillRect/>
          </a:stretch>
        </p:blipFill>
        <p:spPr>
          <a:xfrm>
            <a:off x="451654" y="217225"/>
            <a:ext cx="2791732" cy="811252"/>
          </a:xfrm>
          <a:prstGeom prst="rect">
            <a:avLst/>
          </a:prstGeom>
        </p:spPr>
      </p:pic>
      <p:pic>
        <p:nvPicPr>
          <p:cNvPr id="4" name="Picture 3">
            <a:extLst>
              <a:ext uri="{FF2B5EF4-FFF2-40B4-BE49-F238E27FC236}">
                <a16:creationId xmlns:a16="http://schemas.microsoft.com/office/drawing/2014/main" id="{884756EF-C91F-8329-93C0-A67167CE9F66}"/>
              </a:ext>
            </a:extLst>
          </p:cNvPr>
          <p:cNvPicPr>
            <a:picLocks noChangeAspect="1"/>
          </p:cNvPicPr>
          <p:nvPr/>
        </p:nvPicPr>
        <p:blipFill>
          <a:blip r:embed="rId4"/>
          <a:stretch>
            <a:fillRect/>
          </a:stretch>
        </p:blipFill>
        <p:spPr>
          <a:xfrm>
            <a:off x="1735015" y="2297320"/>
            <a:ext cx="8456247" cy="4029637"/>
          </a:xfrm>
          <a:prstGeom prst="rect">
            <a:avLst/>
          </a:prstGeom>
        </p:spPr>
      </p:pic>
      <p:sp>
        <p:nvSpPr>
          <p:cNvPr id="5" name="TextBox 4">
            <a:extLst>
              <a:ext uri="{FF2B5EF4-FFF2-40B4-BE49-F238E27FC236}">
                <a16:creationId xmlns:a16="http://schemas.microsoft.com/office/drawing/2014/main" id="{36CD0D4C-C52C-11BE-0826-B141267EE89A}"/>
              </a:ext>
            </a:extLst>
          </p:cNvPr>
          <p:cNvSpPr txBox="1"/>
          <p:nvPr/>
        </p:nvSpPr>
        <p:spPr>
          <a:xfrm>
            <a:off x="0" y="1482570"/>
            <a:ext cx="1219199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Takeaway: </a:t>
            </a:r>
            <a:r>
              <a:rPr lang="en-US" dirty="0">
                <a:latin typeface="Arial" panose="020B0604020202020204" pitchFamily="34" charset="0"/>
                <a:cs typeface="Arial" panose="020B0604020202020204" pitchFamily="34" charset="0"/>
              </a:rPr>
              <a:t>Current needs – </a:t>
            </a:r>
            <a:r>
              <a:rPr lang="en-US" b="1" dirty="0">
                <a:latin typeface="Arial" panose="020B0604020202020204" pitchFamily="34" charset="0"/>
                <a:cs typeface="Arial" panose="020B0604020202020204" pitchFamily="34" charset="0"/>
              </a:rPr>
              <a:t>mismatching in supply </a:t>
            </a:r>
            <a:r>
              <a:rPr lang="en-US" dirty="0">
                <a:latin typeface="Arial" panose="020B0604020202020204" pitchFamily="34" charset="0"/>
                <a:cs typeface="Arial" panose="020B0604020202020204" pitchFamily="34" charset="0"/>
              </a:rPr>
              <a:t>and demand by price point. Projected housing needs over the next 5 years with a range of &lt;30% AMI – 150% AMI)+</a:t>
            </a:r>
          </a:p>
        </p:txBody>
      </p:sp>
      <p:sp>
        <p:nvSpPr>
          <p:cNvPr id="6" name="Arrow: Up-Down 5">
            <a:extLst>
              <a:ext uri="{FF2B5EF4-FFF2-40B4-BE49-F238E27FC236}">
                <a16:creationId xmlns:a16="http://schemas.microsoft.com/office/drawing/2014/main" id="{BBCD8C5D-02C5-E713-74AB-F13560F29326}"/>
              </a:ext>
            </a:extLst>
          </p:cNvPr>
          <p:cNvSpPr/>
          <p:nvPr/>
        </p:nvSpPr>
        <p:spPr>
          <a:xfrm>
            <a:off x="8202246" y="3310390"/>
            <a:ext cx="484632" cy="2091475"/>
          </a:xfrm>
          <a:prstGeom prst="up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C2D28F4-8E82-13EB-A908-A21FDA038B37}"/>
              </a:ext>
            </a:extLst>
          </p:cNvPr>
          <p:cNvCxnSpPr>
            <a:cxnSpLocks/>
          </p:cNvCxnSpPr>
          <p:nvPr/>
        </p:nvCxnSpPr>
        <p:spPr>
          <a:xfrm>
            <a:off x="6385169" y="5541843"/>
            <a:ext cx="3634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B1AB8F6-8C77-5BEA-5813-396EA2CAFEE9}"/>
              </a:ext>
            </a:extLst>
          </p:cNvPr>
          <p:cNvSpPr txBox="1"/>
          <p:nvPr/>
        </p:nvSpPr>
        <p:spPr>
          <a:xfrm>
            <a:off x="8686878" y="3817518"/>
            <a:ext cx="1152692" cy="1077218"/>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RHA Focus</a:t>
            </a:r>
          </a:p>
          <a:p>
            <a:r>
              <a:rPr lang="en-US" sz="1600" dirty="0">
                <a:latin typeface="Arial" panose="020B0604020202020204" pitchFamily="34" charset="0"/>
                <a:cs typeface="Arial" panose="020B0604020202020204" pitchFamily="34" charset="0"/>
              </a:rPr>
              <a:t>1,022 </a:t>
            </a:r>
          </a:p>
          <a:p>
            <a:r>
              <a:rPr lang="en-US" sz="1600" dirty="0">
                <a:latin typeface="Arial" panose="020B0604020202020204" pitchFamily="34" charset="0"/>
                <a:cs typeface="Arial" panose="020B0604020202020204" pitchFamily="34" charset="0"/>
              </a:rPr>
              <a:t>Total Units</a:t>
            </a:r>
          </a:p>
        </p:txBody>
      </p:sp>
    </p:spTree>
    <p:extLst>
      <p:ext uri="{BB962C8B-B14F-4D97-AF65-F5344CB8AC3E}">
        <p14:creationId xmlns:p14="http://schemas.microsoft.com/office/powerpoint/2010/main" val="105264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2BFA8307-06C2-61E6-35D2-FA76010F739B}"/>
            </a:ext>
          </a:extLst>
        </p:cNvPr>
        <p:cNvGrpSpPr/>
        <p:nvPr/>
      </p:nvGrpSpPr>
      <p:grpSpPr>
        <a:xfrm>
          <a:off x="0" y="0"/>
          <a:ext cx="0" cy="0"/>
          <a:chOff x="0" y="0"/>
          <a:chExt cx="0" cy="0"/>
        </a:xfrm>
      </p:grpSpPr>
      <p:sp>
        <p:nvSpPr>
          <p:cNvPr id="210" name="Google Shape;210;p10">
            <a:extLst>
              <a:ext uri="{FF2B5EF4-FFF2-40B4-BE49-F238E27FC236}">
                <a16:creationId xmlns:a16="http://schemas.microsoft.com/office/drawing/2014/main" id="{AD0819E5-5B97-2472-00CC-7DC35550C24B}"/>
              </a:ext>
            </a:extLst>
          </p:cNvPr>
          <p:cNvSpPr/>
          <p:nvPr/>
        </p:nvSpPr>
        <p:spPr>
          <a:xfrm>
            <a:off x="0" y="272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a:extLst>
              <a:ext uri="{FF2B5EF4-FFF2-40B4-BE49-F238E27FC236}">
                <a16:creationId xmlns:a16="http://schemas.microsoft.com/office/drawing/2014/main" id="{28223DD5-77D1-CEF4-1156-DC4347F98933}"/>
              </a:ext>
            </a:extLst>
          </p:cNvPr>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a:extLst>
              <a:ext uri="{FF2B5EF4-FFF2-40B4-BE49-F238E27FC236}">
                <a16:creationId xmlns:a16="http://schemas.microsoft.com/office/drawing/2014/main" id="{757F194D-B140-A62E-8FDF-190C03441691}"/>
              </a:ext>
            </a:extLst>
          </p:cNvPr>
          <p:cNvSpPr txBox="1">
            <a:spLocks noGrp="1"/>
          </p:cNvSpPr>
          <p:nvPr>
            <p:ph type="ctrTitle"/>
          </p:nvPr>
        </p:nvSpPr>
        <p:spPr>
          <a:xfrm>
            <a:off x="1375508" y="51865"/>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cs typeface="Arial" panose="020B0604020202020204" pitchFamily="34" charset="0"/>
                <a:sym typeface="Avenir"/>
              </a:rPr>
              <a:t>housing needs assessment</a:t>
            </a:r>
            <a:endParaRPr dirty="0">
              <a:latin typeface="Arial" panose="020B0604020202020204" pitchFamily="34" charset="0"/>
              <a:cs typeface="Arial" panose="020B0604020202020204" pitchFamily="34" charset="0"/>
            </a:endParaRPr>
          </a:p>
        </p:txBody>
      </p:sp>
      <p:sp>
        <p:nvSpPr>
          <p:cNvPr id="214" name="Google Shape;214;p10">
            <a:extLst>
              <a:ext uri="{FF2B5EF4-FFF2-40B4-BE49-F238E27FC236}">
                <a16:creationId xmlns:a16="http://schemas.microsoft.com/office/drawing/2014/main" id="{6A34E222-4E72-BCE7-0663-99C141AA8310}"/>
              </a:ext>
            </a:extLst>
          </p:cNvPr>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a:extLst>
              <a:ext uri="{FF2B5EF4-FFF2-40B4-BE49-F238E27FC236}">
                <a16:creationId xmlns:a16="http://schemas.microsoft.com/office/drawing/2014/main" id="{A8171540-E27E-BB7E-FFC4-D2AF37BDF8B9}"/>
              </a:ext>
            </a:extLst>
          </p:cNvPr>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F04FFE1-0C7D-33D5-248B-BA7C214C8AE5}"/>
              </a:ext>
            </a:extLst>
          </p:cNvPr>
          <p:cNvPicPr>
            <a:picLocks noChangeAspect="1"/>
          </p:cNvPicPr>
          <p:nvPr/>
        </p:nvPicPr>
        <p:blipFill>
          <a:blip r:embed="rId3"/>
          <a:stretch>
            <a:fillRect/>
          </a:stretch>
        </p:blipFill>
        <p:spPr>
          <a:xfrm>
            <a:off x="451654" y="217225"/>
            <a:ext cx="2791732" cy="811252"/>
          </a:xfrm>
          <a:prstGeom prst="rect">
            <a:avLst/>
          </a:prstGeom>
        </p:spPr>
      </p:pic>
      <p:pic>
        <p:nvPicPr>
          <p:cNvPr id="4" name="Picture 3">
            <a:extLst>
              <a:ext uri="{FF2B5EF4-FFF2-40B4-BE49-F238E27FC236}">
                <a16:creationId xmlns:a16="http://schemas.microsoft.com/office/drawing/2014/main" id="{FFFFE96C-BF69-FBD5-2DFF-EAC27B085BBA}"/>
              </a:ext>
            </a:extLst>
          </p:cNvPr>
          <p:cNvPicPr>
            <a:picLocks noChangeAspect="1"/>
          </p:cNvPicPr>
          <p:nvPr/>
        </p:nvPicPr>
        <p:blipFill>
          <a:blip r:embed="rId4"/>
          <a:stretch>
            <a:fillRect/>
          </a:stretch>
        </p:blipFill>
        <p:spPr>
          <a:xfrm>
            <a:off x="4947138" y="2430585"/>
            <a:ext cx="7135447" cy="4018364"/>
          </a:xfrm>
          <a:prstGeom prst="rect">
            <a:avLst/>
          </a:prstGeom>
        </p:spPr>
      </p:pic>
      <p:sp>
        <p:nvSpPr>
          <p:cNvPr id="6" name="TextBox 5">
            <a:extLst>
              <a:ext uri="{FF2B5EF4-FFF2-40B4-BE49-F238E27FC236}">
                <a16:creationId xmlns:a16="http://schemas.microsoft.com/office/drawing/2014/main" id="{E1B5368B-CFF8-0DA1-EA99-1D118DE8AE9F}"/>
              </a:ext>
            </a:extLst>
          </p:cNvPr>
          <p:cNvSpPr txBox="1"/>
          <p:nvPr/>
        </p:nvSpPr>
        <p:spPr>
          <a:xfrm>
            <a:off x="0" y="1482538"/>
            <a:ext cx="12192000" cy="4247317"/>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Takeaway: </a:t>
            </a:r>
            <a:r>
              <a:rPr lang="en-US" dirty="0">
                <a:latin typeface="Arial" panose="020B0604020202020204" pitchFamily="34" charset="0"/>
                <a:cs typeface="Arial" panose="020B0604020202020204" pitchFamily="34" charset="0"/>
              </a:rPr>
              <a:t>Importance of </a:t>
            </a:r>
            <a:r>
              <a:rPr lang="en-US" b="1" dirty="0">
                <a:latin typeface="Arial" panose="020B0604020202020204" pitchFamily="34" charset="0"/>
                <a:cs typeface="Arial" panose="020B0604020202020204" pitchFamily="34" charset="0"/>
              </a:rPr>
              <a:t>addressing housing needs have become a priority</a:t>
            </a:r>
            <a:r>
              <a:rPr lang="en-US" dirty="0">
                <a:latin typeface="Arial" panose="020B0604020202020204" pitchFamily="34" charset="0"/>
                <a:cs typeface="Arial" panose="020B0604020202020204" pitchFamily="34" charset="0"/>
              </a:rPr>
              <a:t> for local and state governments; greater support at these levels is primarily driven by the federal government’s diminishing role in providing publicly subsidized housing as well as meaningful investments from the state, non-profit and private sectors for housing projects and programs.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a balancing housing stock</a:t>
            </a:r>
          </a:p>
          <a:p>
            <a:r>
              <a:rPr lang="en-US" dirty="0">
                <a:latin typeface="Arial" panose="020B0604020202020204" pitchFamily="34" charset="0"/>
                <a:cs typeface="Arial" panose="020B0604020202020204" pitchFamily="34" charset="0"/>
              </a:rPr>
              <a:t>Accommodates a full “</a:t>
            </a:r>
            <a:r>
              <a:rPr lang="en-US" b="1" dirty="0">
                <a:latin typeface="Arial" panose="020B0604020202020204" pitchFamily="34" charset="0"/>
                <a:cs typeface="Arial" panose="020B0604020202020204" pitchFamily="34" charset="0"/>
              </a:rPr>
              <a:t>life cycle community</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pPr marL="285750" indent="-285750">
              <a:buFontTx/>
              <a:buChar char="-"/>
            </a:pPr>
            <a:r>
              <a:rPr lang="en-US" dirty="0">
                <a:latin typeface="Arial" panose="020B0604020202020204" pitchFamily="34" charset="0"/>
                <a:cs typeface="Arial" panose="020B0604020202020204" pitchFamily="34" charset="0"/>
              </a:rPr>
              <a:t>where there are </a:t>
            </a:r>
            <a:r>
              <a:rPr lang="en-US" b="1" dirty="0">
                <a:latin typeface="Arial" panose="020B0604020202020204" pitchFamily="34" charset="0"/>
                <a:cs typeface="Arial" panose="020B0604020202020204" pitchFamily="34" charset="0"/>
              </a:rPr>
              <a:t>housing options for each</a:t>
            </a:r>
          </a:p>
          <a:p>
            <a:r>
              <a:rPr lang="en-US" b="1" dirty="0">
                <a:latin typeface="Arial" panose="020B0604020202020204" pitchFamily="34" charset="0"/>
                <a:cs typeface="Arial" panose="020B0604020202020204" pitchFamily="34" charset="0"/>
              </a:rPr>
              <a:t>stage of life</a:t>
            </a:r>
            <a:r>
              <a:rPr lang="en-US" dirty="0">
                <a:latin typeface="Arial" panose="020B0604020202020204" pitchFamily="34" charset="0"/>
                <a:cs typeface="Arial" panose="020B0604020202020204" pitchFamily="34" charset="0"/>
              </a:rPr>
              <a:t> from career starters through</a:t>
            </a:r>
          </a:p>
          <a:p>
            <a:r>
              <a:rPr lang="en-US" dirty="0">
                <a:latin typeface="Arial" panose="020B0604020202020204" pitchFamily="34" charset="0"/>
                <a:cs typeface="Arial" panose="020B0604020202020204" pitchFamily="34" charset="0"/>
              </a:rPr>
              <a:t>centenarians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this in turn </a:t>
            </a:r>
            <a:r>
              <a:rPr lang="en-US" b="1" dirty="0">
                <a:latin typeface="Arial" panose="020B0604020202020204" pitchFamily="34" charset="0"/>
                <a:cs typeface="Arial" panose="020B0604020202020204" pitchFamily="34" charset="0"/>
              </a:rPr>
              <a:t>supports the </a:t>
            </a:r>
          </a:p>
          <a:p>
            <a:r>
              <a:rPr lang="en-US" b="1" dirty="0">
                <a:latin typeface="Arial" panose="020B0604020202020204" pitchFamily="34" charset="0"/>
                <a:cs typeface="Arial" panose="020B0604020202020204" pitchFamily="34" charset="0"/>
              </a:rPr>
              <a:t>local economy and contributes to La</a:t>
            </a:r>
          </a:p>
          <a:p>
            <a:r>
              <a:rPr lang="en-US" b="1" dirty="0">
                <a:latin typeface="Arial" panose="020B0604020202020204" pitchFamily="34" charset="0"/>
                <a:cs typeface="Arial" panose="020B0604020202020204" pitchFamily="34" charset="0"/>
              </a:rPr>
              <a:t>Plata County’s </a:t>
            </a:r>
            <a:r>
              <a:rPr lang="en-US" dirty="0">
                <a:latin typeface="Arial" panose="020B0604020202020204" pitchFamily="34" charset="0"/>
                <a:cs typeface="Arial" panose="020B0604020202020204" pitchFamily="34" charset="0"/>
              </a:rPr>
              <a:t>community culture.</a:t>
            </a:r>
          </a:p>
        </p:txBody>
      </p:sp>
    </p:spTree>
    <p:extLst>
      <p:ext uri="{BB962C8B-B14F-4D97-AF65-F5344CB8AC3E}">
        <p14:creationId xmlns:p14="http://schemas.microsoft.com/office/powerpoint/2010/main" val="112502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8C294937-9DBA-8B5C-E444-20F34D38665E}"/>
            </a:ext>
          </a:extLst>
        </p:cNvPr>
        <p:cNvGrpSpPr/>
        <p:nvPr/>
      </p:nvGrpSpPr>
      <p:grpSpPr>
        <a:xfrm>
          <a:off x="0" y="0"/>
          <a:ext cx="0" cy="0"/>
          <a:chOff x="0" y="0"/>
          <a:chExt cx="0" cy="0"/>
        </a:xfrm>
      </p:grpSpPr>
      <p:sp>
        <p:nvSpPr>
          <p:cNvPr id="210" name="Google Shape;210;p10">
            <a:extLst>
              <a:ext uri="{FF2B5EF4-FFF2-40B4-BE49-F238E27FC236}">
                <a16:creationId xmlns:a16="http://schemas.microsoft.com/office/drawing/2014/main" id="{E1D4AE6A-993A-AB66-BCEB-3025E70FEA89}"/>
              </a:ext>
            </a:extLst>
          </p:cNvPr>
          <p:cNvSpPr/>
          <p:nvPr/>
        </p:nvSpPr>
        <p:spPr>
          <a:xfrm>
            <a:off x="0" y="272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a:extLst>
              <a:ext uri="{FF2B5EF4-FFF2-40B4-BE49-F238E27FC236}">
                <a16:creationId xmlns:a16="http://schemas.microsoft.com/office/drawing/2014/main" id="{D018967D-1617-3163-CA6C-47BEF9F23D50}"/>
              </a:ext>
            </a:extLst>
          </p:cNvPr>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a:extLst>
              <a:ext uri="{FF2B5EF4-FFF2-40B4-BE49-F238E27FC236}">
                <a16:creationId xmlns:a16="http://schemas.microsoft.com/office/drawing/2014/main" id="{77BEBCCC-055E-7200-4059-FDC51863D808}"/>
              </a:ext>
            </a:extLst>
          </p:cNvPr>
          <p:cNvSpPr txBox="1">
            <a:spLocks noGrp="1"/>
          </p:cNvSpPr>
          <p:nvPr>
            <p:ph type="ctrTitle"/>
          </p:nvPr>
        </p:nvSpPr>
        <p:spPr>
          <a:xfrm>
            <a:off x="1375508" y="51865"/>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cs typeface="Arial" panose="020B0604020202020204" pitchFamily="34" charset="0"/>
                <a:sym typeface="Avenir"/>
              </a:rPr>
              <a:t>housing needs assessment</a:t>
            </a:r>
            <a:endParaRPr dirty="0">
              <a:latin typeface="Arial" panose="020B0604020202020204" pitchFamily="34" charset="0"/>
              <a:cs typeface="Arial" panose="020B0604020202020204" pitchFamily="34" charset="0"/>
            </a:endParaRPr>
          </a:p>
        </p:txBody>
      </p:sp>
      <p:sp>
        <p:nvSpPr>
          <p:cNvPr id="214" name="Google Shape;214;p10">
            <a:extLst>
              <a:ext uri="{FF2B5EF4-FFF2-40B4-BE49-F238E27FC236}">
                <a16:creationId xmlns:a16="http://schemas.microsoft.com/office/drawing/2014/main" id="{E3C3896D-FA7B-627C-C969-6F72AC3DE939}"/>
              </a:ext>
            </a:extLst>
          </p:cNvPr>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a:extLst>
              <a:ext uri="{FF2B5EF4-FFF2-40B4-BE49-F238E27FC236}">
                <a16:creationId xmlns:a16="http://schemas.microsoft.com/office/drawing/2014/main" id="{D9414A5A-A059-C32E-91BB-48B15CF4F56D}"/>
              </a:ext>
            </a:extLst>
          </p:cNvPr>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07842E2-6C00-B37A-70FC-E538B77B74F7}"/>
              </a:ext>
            </a:extLst>
          </p:cNvPr>
          <p:cNvPicPr>
            <a:picLocks noChangeAspect="1"/>
          </p:cNvPicPr>
          <p:nvPr/>
        </p:nvPicPr>
        <p:blipFill>
          <a:blip r:embed="rId3"/>
          <a:stretch>
            <a:fillRect/>
          </a:stretch>
        </p:blipFill>
        <p:spPr>
          <a:xfrm>
            <a:off x="451654" y="217225"/>
            <a:ext cx="2791732" cy="811252"/>
          </a:xfrm>
          <a:prstGeom prst="rect">
            <a:avLst/>
          </a:prstGeom>
        </p:spPr>
      </p:pic>
      <p:sp>
        <p:nvSpPr>
          <p:cNvPr id="6" name="TextBox 5">
            <a:extLst>
              <a:ext uri="{FF2B5EF4-FFF2-40B4-BE49-F238E27FC236}">
                <a16:creationId xmlns:a16="http://schemas.microsoft.com/office/drawing/2014/main" id="{FC7589B2-E3B7-CDF6-C539-9DD8CA2EE1A2}"/>
              </a:ext>
            </a:extLst>
          </p:cNvPr>
          <p:cNvSpPr txBox="1"/>
          <p:nvPr/>
        </p:nvSpPr>
        <p:spPr>
          <a:xfrm>
            <a:off x="82062" y="1474810"/>
            <a:ext cx="121920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Takeaway: </a:t>
            </a:r>
            <a:r>
              <a:rPr lang="en-US" dirty="0">
                <a:latin typeface="Arial" panose="020B0604020202020204" pitchFamily="34" charset="0"/>
                <a:cs typeface="Arial" panose="020B0604020202020204" pitchFamily="34" charset="0"/>
              </a:rPr>
              <a:t>Essential workers </a:t>
            </a:r>
            <a:r>
              <a:rPr lang="en-US" b="1" dirty="0">
                <a:latin typeface="Arial" panose="020B0604020202020204" pitchFamily="34" charset="0"/>
                <a:cs typeface="Arial" panose="020B0604020202020204" pitchFamily="34" charset="0"/>
              </a:rPr>
              <a:t>cannot afford </a:t>
            </a:r>
            <a:r>
              <a:rPr lang="en-US" dirty="0">
                <a:latin typeface="Arial" panose="020B0604020202020204" pitchFamily="34" charset="0"/>
                <a:cs typeface="Arial" panose="020B0604020202020204" pitchFamily="34" charset="0"/>
              </a:rPr>
              <a:t>median home sales prices in City of Durango; and many are cost burdened if paying rent</a:t>
            </a:r>
          </a:p>
        </p:txBody>
      </p:sp>
      <p:pic>
        <p:nvPicPr>
          <p:cNvPr id="5" name="Picture 4">
            <a:extLst>
              <a:ext uri="{FF2B5EF4-FFF2-40B4-BE49-F238E27FC236}">
                <a16:creationId xmlns:a16="http://schemas.microsoft.com/office/drawing/2014/main" id="{8762FCBB-578C-8797-D75B-389C5EB3B412}"/>
              </a:ext>
            </a:extLst>
          </p:cNvPr>
          <p:cNvPicPr>
            <a:picLocks noChangeAspect="1"/>
          </p:cNvPicPr>
          <p:nvPr/>
        </p:nvPicPr>
        <p:blipFill>
          <a:blip r:embed="rId4"/>
          <a:stretch>
            <a:fillRect/>
          </a:stretch>
        </p:blipFill>
        <p:spPr>
          <a:xfrm>
            <a:off x="2672861" y="1888067"/>
            <a:ext cx="8232205" cy="4495800"/>
          </a:xfrm>
          <a:prstGeom prst="rect">
            <a:avLst/>
          </a:prstGeom>
        </p:spPr>
      </p:pic>
      <p:sp>
        <p:nvSpPr>
          <p:cNvPr id="7" name="TextBox 6">
            <a:extLst>
              <a:ext uri="{FF2B5EF4-FFF2-40B4-BE49-F238E27FC236}">
                <a16:creationId xmlns:a16="http://schemas.microsoft.com/office/drawing/2014/main" id="{52087F63-9F7A-86C9-5216-C7D7D1850CE0}"/>
              </a:ext>
            </a:extLst>
          </p:cNvPr>
          <p:cNvSpPr txBox="1"/>
          <p:nvPr/>
        </p:nvSpPr>
        <p:spPr>
          <a:xfrm>
            <a:off x="8648690" y="1888067"/>
            <a:ext cx="157644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Median Home Price $630,667 in 2022 </a:t>
            </a:r>
          </a:p>
        </p:txBody>
      </p:sp>
      <p:sp>
        <p:nvSpPr>
          <p:cNvPr id="8" name="TextBox 7">
            <a:extLst>
              <a:ext uri="{FF2B5EF4-FFF2-40B4-BE49-F238E27FC236}">
                <a16:creationId xmlns:a16="http://schemas.microsoft.com/office/drawing/2014/main" id="{E0E9D415-A0E8-7033-8DB4-17DCDF4F2575}"/>
              </a:ext>
            </a:extLst>
          </p:cNvPr>
          <p:cNvSpPr txBox="1"/>
          <p:nvPr/>
        </p:nvSpPr>
        <p:spPr>
          <a:xfrm>
            <a:off x="5962153" y="1875348"/>
            <a:ext cx="139113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Median Rent $1,344 in 2022</a:t>
            </a:r>
          </a:p>
        </p:txBody>
      </p:sp>
    </p:spTree>
    <p:extLst>
      <p:ext uri="{BB962C8B-B14F-4D97-AF65-F5344CB8AC3E}">
        <p14:creationId xmlns:p14="http://schemas.microsoft.com/office/powerpoint/2010/main" val="403360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D6250589-B3B7-ED44-9FDF-C90B9D591219}"/>
            </a:ext>
          </a:extLst>
        </p:cNvPr>
        <p:cNvGrpSpPr/>
        <p:nvPr/>
      </p:nvGrpSpPr>
      <p:grpSpPr>
        <a:xfrm>
          <a:off x="0" y="0"/>
          <a:ext cx="0" cy="0"/>
          <a:chOff x="0" y="0"/>
          <a:chExt cx="0" cy="0"/>
        </a:xfrm>
      </p:grpSpPr>
      <p:sp>
        <p:nvSpPr>
          <p:cNvPr id="210" name="Google Shape;210;p10">
            <a:extLst>
              <a:ext uri="{FF2B5EF4-FFF2-40B4-BE49-F238E27FC236}">
                <a16:creationId xmlns:a16="http://schemas.microsoft.com/office/drawing/2014/main" id="{0CB11B76-132F-B9D5-C390-DAE292C65128}"/>
              </a:ext>
            </a:extLst>
          </p:cNvPr>
          <p:cNvSpPr/>
          <p:nvPr/>
        </p:nvSpPr>
        <p:spPr>
          <a:xfrm>
            <a:off x="0" y="272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a:extLst>
              <a:ext uri="{FF2B5EF4-FFF2-40B4-BE49-F238E27FC236}">
                <a16:creationId xmlns:a16="http://schemas.microsoft.com/office/drawing/2014/main" id="{6F7FFF56-AB10-9CA1-E1BF-95C853772583}"/>
              </a:ext>
            </a:extLst>
          </p:cNvPr>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a:extLst>
              <a:ext uri="{FF2B5EF4-FFF2-40B4-BE49-F238E27FC236}">
                <a16:creationId xmlns:a16="http://schemas.microsoft.com/office/drawing/2014/main" id="{84C722CC-C107-CD96-2E3D-DEF49D2EBBED}"/>
              </a:ext>
            </a:extLst>
          </p:cNvPr>
          <p:cNvSpPr txBox="1">
            <a:spLocks noGrp="1"/>
          </p:cNvSpPr>
          <p:nvPr>
            <p:ph type="ctrTitle"/>
          </p:nvPr>
        </p:nvSpPr>
        <p:spPr>
          <a:xfrm>
            <a:off x="1375508" y="51865"/>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cs typeface="Arial" panose="020B0604020202020204" pitchFamily="34" charset="0"/>
                <a:sym typeface="Avenir"/>
              </a:rPr>
              <a:t>housing needs assessment</a:t>
            </a:r>
            <a:endParaRPr dirty="0">
              <a:latin typeface="Arial" panose="020B0604020202020204" pitchFamily="34" charset="0"/>
              <a:cs typeface="Arial" panose="020B0604020202020204" pitchFamily="34" charset="0"/>
            </a:endParaRPr>
          </a:p>
        </p:txBody>
      </p:sp>
      <p:sp>
        <p:nvSpPr>
          <p:cNvPr id="214" name="Google Shape;214;p10">
            <a:extLst>
              <a:ext uri="{FF2B5EF4-FFF2-40B4-BE49-F238E27FC236}">
                <a16:creationId xmlns:a16="http://schemas.microsoft.com/office/drawing/2014/main" id="{5319ADF8-A1F5-7491-4A06-BC9EDEF3F373}"/>
              </a:ext>
            </a:extLst>
          </p:cNvPr>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a:extLst>
              <a:ext uri="{FF2B5EF4-FFF2-40B4-BE49-F238E27FC236}">
                <a16:creationId xmlns:a16="http://schemas.microsoft.com/office/drawing/2014/main" id="{54173071-2E3D-7DDE-2E32-61A3316DDEB8}"/>
              </a:ext>
            </a:extLst>
          </p:cNvPr>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2F733E0F-D004-EEE7-EA4B-D8960325C272}"/>
              </a:ext>
            </a:extLst>
          </p:cNvPr>
          <p:cNvPicPr>
            <a:picLocks noChangeAspect="1"/>
          </p:cNvPicPr>
          <p:nvPr/>
        </p:nvPicPr>
        <p:blipFill>
          <a:blip r:embed="rId3"/>
          <a:stretch>
            <a:fillRect/>
          </a:stretch>
        </p:blipFill>
        <p:spPr>
          <a:xfrm>
            <a:off x="451654" y="217225"/>
            <a:ext cx="2791732" cy="811252"/>
          </a:xfrm>
          <a:prstGeom prst="rect">
            <a:avLst/>
          </a:prstGeom>
        </p:spPr>
      </p:pic>
      <p:sp>
        <p:nvSpPr>
          <p:cNvPr id="4" name="TextBox 3">
            <a:extLst>
              <a:ext uri="{FF2B5EF4-FFF2-40B4-BE49-F238E27FC236}">
                <a16:creationId xmlns:a16="http://schemas.microsoft.com/office/drawing/2014/main" id="{9B9EBAE0-A198-D45F-9D96-082EFC1B5F56}"/>
              </a:ext>
            </a:extLst>
          </p:cNvPr>
          <p:cNvSpPr txBox="1"/>
          <p:nvPr/>
        </p:nvSpPr>
        <p:spPr>
          <a:xfrm>
            <a:off x="85970" y="1400117"/>
            <a:ext cx="12192000" cy="590931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Takeaway: </a:t>
            </a:r>
            <a:r>
              <a:rPr lang="en-US" dirty="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solutions</a:t>
            </a:r>
            <a:r>
              <a:rPr lang="en-US" dirty="0">
                <a:latin typeface="Arial" panose="020B0604020202020204" pitchFamily="34" charset="0"/>
                <a:cs typeface="Arial" panose="020B0604020202020204" pitchFamily="34" charset="0"/>
              </a:rPr>
              <a:t> highlighted from stakeholder interviews and focus groups that aligns with </a:t>
            </a:r>
            <a:r>
              <a:rPr lang="en-US" b="1" dirty="0">
                <a:latin typeface="Arial" panose="020B0604020202020204" pitchFamily="34" charset="0"/>
                <a:cs typeface="Arial" panose="020B0604020202020204" pitchFamily="34" charset="0"/>
              </a:rPr>
              <a:t>S.T.E.E.R. efforts</a:t>
            </a:r>
          </a:p>
          <a:p>
            <a:endParaRPr lang="en-US" b="1"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Land banking</a:t>
            </a:r>
            <a:r>
              <a:rPr lang="en-US" dirty="0">
                <a:latin typeface="Arial" panose="020B0604020202020204" pitchFamily="34" charset="0"/>
                <a:cs typeface="Arial" panose="020B0604020202020204" pitchFamily="34" charset="0"/>
              </a:rPr>
              <a:t>, particularly strategic purchases in the county, </a:t>
            </a:r>
            <a:r>
              <a:rPr lang="en-US" b="1" dirty="0">
                <a:latin typeface="Arial" panose="020B0604020202020204" pitchFamily="34" charset="0"/>
                <a:cs typeface="Arial" panose="020B0604020202020204" pitchFamily="34" charset="0"/>
              </a:rPr>
              <a:t>coupled with infrastructure </a:t>
            </a:r>
            <a:r>
              <a:rPr lang="en-US" dirty="0">
                <a:latin typeface="Arial" panose="020B0604020202020204" pitchFamily="34" charset="0"/>
                <a:cs typeface="Arial" panose="020B0604020202020204" pitchFamily="34" charset="0"/>
              </a:rPr>
              <a:t>investments and/or subsidies.</a:t>
            </a:r>
          </a:p>
          <a:p>
            <a:pPr lvl="1"/>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Need a funding source </a:t>
            </a:r>
            <a:r>
              <a:rPr lang="en-US" dirty="0">
                <a:latin typeface="Arial" panose="020B0604020202020204" pitchFamily="34" charset="0"/>
                <a:cs typeface="Arial" panose="020B0604020202020204" pitchFamily="34" charset="0"/>
              </a:rPr>
              <a:t>for below-market housing to be used for gap financing, additional down payment assistance and other affordability initiatives. Specific suggestions included lodging, short-term rental tax, and/or other broad-based tax (e.g. property or sales tax).</a:t>
            </a:r>
          </a:p>
          <a:p>
            <a:pPr lvl="1"/>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Regulatory and zoning changes </a:t>
            </a:r>
            <a:r>
              <a:rPr lang="en-US" dirty="0">
                <a:latin typeface="Arial" panose="020B0604020202020204" pitchFamily="34" charset="0"/>
                <a:cs typeface="Arial" panose="020B0604020202020204" pitchFamily="34" charset="0"/>
              </a:rPr>
              <a:t>that allow for more product diversity and innovative solutions (smaller lots, higher density, etc.)</a:t>
            </a:r>
          </a:p>
          <a:p>
            <a:pPr lvl="1"/>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Streamline approval process </a:t>
            </a:r>
            <a:r>
              <a:rPr lang="en-US" dirty="0">
                <a:latin typeface="Arial" panose="020B0604020202020204" pitchFamily="34" charset="0"/>
                <a:cs typeface="Arial" panose="020B0604020202020204" pitchFamily="34" charset="0"/>
              </a:rPr>
              <a:t>and enhance transparency of permit/development decisions.</a:t>
            </a:r>
          </a:p>
          <a:p>
            <a:pPr lvl="1"/>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Create </a:t>
            </a:r>
            <a:r>
              <a:rPr lang="en-US" b="1" dirty="0">
                <a:latin typeface="Arial" panose="020B0604020202020204" pitchFamily="34" charset="0"/>
                <a:cs typeface="Arial" panose="020B0604020202020204" pitchFamily="34" charset="0"/>
              </a:rPr>
              <a:t>revolving loan fund </a:t>
            </a:r>
            <a:r>
              <a:rPr lang="en-US" dirty="0">
                <a:latin typeface="Arial" panose="020B0604020202020204" pitchFamily="34" charset="0"/>
                <a:cs typeface="Arial" panose="020B0604020202020204" pitchFamily="34" charset="0"/>
              </a:rPr>
              <a:t>deployed through public-private partnerships on workforce development, with a funding focus on infrastructure.</a:t>
            </a:r>
          </a:p>
          <a:p>
            <a:pPr lvl="1"/>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Consider public </a:t>
            </a:r>
            <a:r>
              <a:rPr lang="en-US" b="1" dirty="0">
                <a:latin typeface="Arial" panose="020B0604020202020204" pitchFamily="34" charset="0"/>
                <a:cs typeface="Arial" panose="020B0604020202020204" pitchFamily="34" charset="0"/>
              </a:rPr>
              <a:t>financing options </a:t>
            </a:r>
            <a:r>
              <a:rPr lang="en-US" dirty="0">
                <a:latin typeface="Arial" panose="020B0604020202020204" pitchFamily="34" charset="0"/>
                <a:cs typeface="Arial" panose="020B0604020202020204" pitchFamily="34" charset="0"/>
              </a:rPr>
              <a:t>that could “buy down” high interest rates.</a:t>
            </a:r>
          </a:p>
          <a:p>
            <a:pPr lvl="1"/>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05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2"/>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La Plata County Economic Development Alliance</a:t>
            </a:r>
            <a:endParaRPr/>
          </a:p>
        </p:txBody>
      </p:sp>
      <p:sp>
        <p:nvSpPr>
          <p:cNvPr id="232" name="Google Shape;232;p12"/>
          <p:cNvSpPr txBox="1">
            <a:spLocks noGrp="1"/>
          </p:cNvSpPr>
          <p:nvPr>
            <p:ph type="ctrTitle"/>
          </p:nvPr>
        </p:nvSpPr>
        <p:spPr>
          <a:xfrm>
            <a:off x="-132862" y="-61122"/>
            <a:ext cx="11621477" cy="1061533"/>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WHAT ABOUT ALL THIS NEW STATE FUNDING?</a:t>
            </a:r>
            <a:endParaRPr dirty="0">
              <a:latin typeface="Arial" panose="020B0604020202020204" pitchFamily="34" charset="0"/>
              <a:cs typeface="Arial" panose="020B0604020202020204" pitchFamily="34" charset="0"/>
            </a:endParaRPr>
          </a:p>
        </p:txBody>
      </p:sp>
      <p:sp>
        <p:nvSpPr>
          <p:cNvPr id="233" name="Google Shape;233;p12"/>
          <p:cNvSpPr/>
          <p:nvPr/>
        </p:nvSpPr>
        <p:spPr>
          <a:xfrm>
            <a:off x="204670" y="1170972"/>
            <a:ext cx="11782659" cy="5078273"/>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Voters in 2022, approved Proposition 123 </a:t>
            </a:r>
            <a:r>
              <a:rPr lang="en-US" dirty="0">
                <a:solidFill>
                  <a:schemeClr val="dk1"/>
                </a:solidFill>
                <a:latin typeface="Arial"/>
                <a:ea typeface="Arial"/>
                <a:cs typeface="Arial"/>
                <a:sym typeface="Arial"/>
              </a:rPr>
              <a:t>that </a:t>
            </a:r>
            <a:r>
              <a:rPr lang="en-US" sz="1800" dirty="0">
                <a:solidFill>
                  <a:schemeClr val="dk1"/>
                </a:solidFill>
                <a:latin typeface="Arial"/>
                <a:ea typeface="Arial"/>
                <a:cs typeface="Arial"/>
                <a:sym typeface="Arial"/>
              </a:rPr>
              <a:t>created a new $300-million-dollar state housing trust fund </a:t>
            </a:r>
            <a:r>
              <a:rPr lang="en-US" dirty="0">
                <a:solidFill>
                  <a:schemeClr val="dk1"/>
                </a:solidFill>
                <a:latin typeface="Arial"/>
                <a:ea typeface="Arial"/>
                <a:cs typeface="Arial"/>
                <a:sym typeface="Arial"/>
              </a:rPr>
              <a:t>annually </a:t>
            </a:r>
            <a:r>
              <a:rPr lang="en-US" sz="1800" dirty="0">
                <a:solidFill>
                  <a:schemeClr val="dk1"/>
                </a:solidFill>
                <a:latin typeface="Arial"/>
                <a:ea typeface="Arial"/>
                <a:cs typeface="Arial"/>
                <a:sym typeface="Arial"/>
              </a:rPr>
              <a:t>that will fund across the housing continuum.</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All local governments in La Plata County opted in for Prop 123 which provides developers the opportunity to apply for these new state funds for their housing projects. However, each project will need to identify match funds to be competitive. Some funding can go to local government (land banking) but most will be deployed through a competitive process requiring a feasible project that is well defined.</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Prop 123 is an incredible new funding source but its oversubscribed and will not meet all the pent-up demand across the state. </a:t>
            </a:r>
          </a:p>
          <a:p>
            <a:pPr marR="0" lvl="0" algn="l" rtl="0">
              <a:spcBef>
                <a:spcPts val="0"/>
              </a:spcBef>
              <a:spcAft>
                <a:spcPts val="0"/>
              </a:spcAft>
              <a:buClr>
                <a:schemeClr val="dk1"/>
              </a:buClr>
              <a:buSzPts val="1800"/>
            </a:pPr>
            <a:endParaRPr lang="en-US"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2024, up to $70,000 a unit that meets the Prop 123 affordability requirements.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We need local, flexible funds to do things state funds can’t do and to ensure we are more competitive for these state funds when our projects apply.</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34" name="Google Shape;234;p12"/>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2"/>
          <p:cNvSpPr/>
          <p:nvPr/>
        </p:nvSpPr>
        <p:spPr>
          <a:xfrm>
            <a:off x="0" y="109845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La Plata County Economic Development Alliance</a:t>
            </a:r>
            <a:endParaRPr/>
          </a:p>
        </p:txBody>
      </p:sp>
      <p:sp>
        <p:nvSpPr>
          <p:cNvPr id="257" name="Google Shape;257;p14"/>
          <p:cNvSpPr txBox="1">
            <a:spLocks noGrp="1"/>
          </p:cNvSpPr>
          <p:nvPr>
            <p:ph type="ctrTitle"/>
          </p:nvPr>
        </p:nvSpPr>
        <p:spPr>
          <a:xfrm>
            <a:off x="3048000" y="-1380074"/>
            <a:ext cx="9144000" cy="23876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a:solidFill>
                  <a:schemeClr val="lt1"/>
                </a:solidFill>
                <a:latin typeface="Avenir"/>
                <a:ea typeface="Avenir"/>
                <a:cs typeface="Avenir"/>
                <a:sym typeface="Avenir"/>
              </a:rPr>
              <a:t>PROP 123</a:t>
            </a:r>
            <a:endParaRPr/>
          </a:p>
        </p:txBody>
      </p:sp>
      <p:pic>
        <p:nvPicPr>
          <p:cNvPr id="258" name="Google Shape;258;p14" descr="A black and white sign&#10;&#10;Description automatically generated with low confidence"/>
          <p:cNvPicPr preferRelativeResize="0"/>
          <p:nvPr/>
        </p:nvPicPr>
        <p:blipFill rotWithShape="1">
          <a:blip r:embed="rId3">
            <a:alphaModFix/>
          </a:blip>
          <a:srcRect/>
          <a:stretch/>
        </p:blipFill>
        <p:spPr>
          <a:xfrm>
            <a:off x="9324663" y="5195653"/>
            <a:ext cx="2746248" cy="1165860"/>
          </a:xfrm>
          <a:prstGeom prst="rect">
            <a:avLst/>
          </a:prstGeom>
          <a:noFill/>
          <a:ln>
            <a:noFill/>
          </a:ln>
        </p:spPr>
      </p:pic>
      <p:sp>
        <p:nvSpPr>
          <p:cNvPr id="259" name="Google Shape;259;p14"/>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14"/>
          <p:cNvPicPr preferRelativeResize="0"/>
          <p:nvPr/>
        </p:nvPicPr>
        <p:blipFill rotWithShape="1">
          <a:blip r:embed="rId4">
            <a:alphaModFix/>
          </a:blip>
          <a:srcRect/>
          <a:stretch/>
        </p:blipFill>
        <p:spPr>
          <a:xfrm>
            <a:off x="548640" y="1722075"/>
            <a:ext cx="9595104" cy="3554058"/>
          </a:xfrm>
          <a:prstGeom prst="rect">
            <a:avLst/>
          </a:prstGeom>
          <a:noFill/>
          <a:ln>
            <a:noFill/>
          </a:ln>
        </p:spPr>
      </p:pic>
      <p:pic>
        <p:nvPicPr>
          <p:cNvPr id="261" name="Google Shape;261;p14" descr="A white line icon of a money&#10;&#10;Description automatically generated"/>
          <p:cNvPicPr preferRelativeResize="0"/>
          <p:nvPr/>
        </p:nvPicPr>
        <p:blipFill rotWithShape="1">
          <a:blip r:embed="rId5">
            <a:alphaModFix/>
          </a:blip>
          <a:srcRect/>
          <a:stretch/>
        </p:blipFill>
        <p:spPr>
          <a:xfrm>
            <a:off x="9255824" y="200216"/>
            <a:ext cx="885825" cy="885825"/>
          </a:xfrm>
          <a:prstGeom prst="rect">
            <a:avLst/>
          </a:prstGeom>
          <a:noFill/>
          <a:ln>
            <a:noFill/>
          </a:ln>
        </p:spPr>
      </p:pic>
      <p:sp>
        <p:nvSpPr>
          <p:cNvPr id="262" name="Google Shape;262;p14"/>
          <p:cNvSpPr/>
          <p:nvPr/>
        </p:nvSpPr>
        <p:spPr>
          <a:xfrm>
            <a:off x="0" y="109845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522933A-A22F-10C1-8E15-26D3A429036B}"/>
            </a:ext>
          </a:extLst>
        </p:cNvPr>
        <p:cNvGrpSpPr/>
        <p:nvPr/>
      </p:nvGrpSpPr>
      <p:grpSpPr>
        <a:xfrm>
          <a:off x="0" y="0"/>
          <a:ext cx="0" cy="0"/>
          <a:chOff x="0" y="0"/>
          <a:chExt cx="0" cy="0"/>
        </a:xfrm>
      </p:grpSpPr>
      <p:sp>
        <p:nvSpPr>
          <p:cNvPr id="100" name="Google Shape;100;p2">
            <a:extLst>
              <a:ext uri="{FF2B5EF4-FFF2-40B4-BE49-F238E27FC236}">
                <a16:creationId xmlns:a16="http://schemas.microsoft.com/office/drawing/2014/main" id="{9E3E314B-1066-C931-832E-7947EA562A8C}"/>
              </a:ext>
            </a:extLst>
          </p:cNvPr>
          <p:cNvSpPr txBox="1">
            <a:spLocks noGrp="1"/>
          </p:cNvSpPr>
          <p:nvPr>
            <p:ph type="title"/>
          </p:nvPr>
        </p:nvSpPr>
        <p:spPr>
          <a:xfrm>
            <a:off x="3746655" y="41791"/>
            <a:ext cx="4357991" cy="118872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sz="3200" b="1" dirty="0">
                <a:latin typeface="Arial" panose="020B0604020202020204" pitchFamily="34" charset="0"/>
                <a:ea typeface="Avenir"/>
                <a:cs typeface="Arial" panose="020B0604020202020204" pitchFamily="34" charset="0"/>
                <a:sym typeface="Avenir"/>
              </a:rPr>
              <a:t>Today’s agenda</a:t>
            </a:r>
            <a:endParaRPr sz="3200" b="1" dirty="0">
              <a:latin typeface="Arial" panose="020B0604020202020204" pitchFamily="34" charset="0"/>
              <a:ea typeface="Avenir"/>
              <a:cs typeface="Arial" panose="020B0604020202020204" pitchFamily="34" charset="0"/>
              <a:sym typeface="Avenir"/>
            </a:endParaRPr>
          </a:p>
        </p:txBody>
      </p:sp>
      <p:sp>
        <p:nvSpPr>
          <p:cNvPr id="101" name="Google Shape;101;p2">
            <a:extLst>
              <a:ext uri="{FF2B5EF4-FFF2-40B4-BE49-F238E27FC236}">
                <a16:creationId xmlns:a16="http://schemas.microsoft.com/office/drawing/2014/main" id="{FD2606D5-1E89-1070-470A-CF093CF0F090}"/>
              </a:ext>
            </a:extLst>
          </p:cNvPr>
          <p:cNvSpPr txBox="1">
            <a:spLocks noGrp="1"/>
          </p:cNvSpPr>
          <p:nvPr>
            <p:ph idx="1"/>
          </p:nvPr>
        </p:nvSpPr>
        <p:spPr>
          <a:xfrm>
            <a:off x="174500" y="1113778"/>
            <a:ext cx="11502300" cy="4474800"/>
          </a:xfrm>
          <a:prstGeom prst="rect">
            <a:avLst/>
          </a:prstGeom>
          <a:noFill/>
          <a:ln>
            <a:noFill/>
          </a:ln>
        </p:spPr>
        <p:txBody>
          <a:bodyPr spcFirstLastPara="1" wrap="square" lIns="91425" tIns="45700" rIns="91425" bIns="45700" anchor="t" anchorCtr="0">
            <a:noAutofit/>
          </a:bodyPr>
          <a:lstStyle/>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Welcome and Introductions</a:t>
            </a:r>
          </a:p>
          <a:p>
            <a:pPr marL="342900" lvl="0" indent="-342900" rtl="0">
              <a:lnSpc>
                <a:spcPct val="90000"/>
              </a:lnSpc>
              <a:spcBef>
                <a:spcPts val="0"/>
              </a:spcBef>
              <a:spcAft>
                <a:spcPts val="0"/>
              </a:spcAft>
              <a:buClr>
                <a:schemeClr val="dk1"/>
              </a:buClr>
              <a:buSzPts val="2800"/>
              <a:buAutoNum type="arabicPeriod"/>
            </a:pPr>
            <a:endParaRPr lang="en-US" sz="2400" b="1" dirty="0">
              <a:latin typeface="Arial" panose="020B0604020202020204" pitchFamily="34" charset="0"/>
              <a:cs typeface="Arial" panose="020B0604020202020204" pitchFamily="34" charset="0"/>
            </a:endParaRPr>
          </a:p>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Recap of Previous S.T.E.E.R. Meetings</a:t>
            </a:r>
          </a:p>
          <a:p>
            <a:pPr marL="342900" lvl="0" indent="-342900" rtl="0">
              <a:lnSpc>
                <a:spcPct val="90000"/>
              </a:lnSpc>
              <a:spcBef>
                <a:spcPts val="0"/>
              </a:spcBef>
              <a:spcAft>
                <a:spcPts val="0"/>
              </a:spcAft>
              <a:buClr>
                <a:schemeClr val="dk1"/>
              </a:buClr>
              <a:buSzPts val="2800"/>
              <a:buAutoNum type="arabicPeriod"/>
            </a:pPr>
            <a:endParaRPr lang="en-US" sz="2400" b="1" dirty="0">
              <a:latin typeface="Arial" panose="020B0604020202020204" pitchFamily="34" charset="0"/>
              <a:cs typeface="Arial" panose="020B0604020202020204" pitchFamily="34" charset="0"/>
            </a:endParaRPr>
          </a:p>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La Plata Housing Needs Assessment</a:t>
            </a:r>
          </a:p>
          <a:p>
            <a:pPr marL="342900" lvl="0" indent="-342900" rtl="0">
              <a:lnSpc>
                <a:spcPct val="90000"/>
              </a:lnSpc>
              <a:spcBef>
                <a:spcPts val="0"/>
              </a:spcBef>
              <a:spcAft>
                <a:spcPts val="0"/>
              </a:spcAft>
              <a:buClr>
                <a:schemeClr val="dk1"/>
              </a:buClr>
              <a:buSzPts val="2800"/>
              <a:buAutoNum type="arabicPeriod"/>
            </a:pPr>
            <a:endParaRPr lang="en-US" sz="2400" b="1" dirty="0">
              <a:latin typeface="Arial" panose="020B0604020202020204" pitchFamily="34" charset="0"/>
              <a:cs typeface="Arial" panose="020B0604020202020204" pitchFamily="34" charset="0"/>
            </a:endParaRPr>
          </a:p>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Narrowed List of Funding Strategies</a:t>
            </a:r>
          </a:p>
          <a:p>
            <a:pPr marL="342900" lvl="0" indent="-342900" rtl="0">
              <a:lnSpc>
                <a:spcPct val="90000"/>
              </a:lnSpc>
              <a:spcBef>
                <a:spcPts val="0"/>
              </a:spcBef>
              <a:spcAft>
                <a:spcPts val="0"/>
              </a:spcAft>
              <a:buClr>
                <a:schemeClr val="dk1"/>
              </a:buClr>
              <a:buSzPts val="2800"/>
              <a:buAutoNum type="arabicPeriod"/>
            </a:pPr>
            <a:endParaRPr lang="en-US" sz="2400" b="1" dirty="0">
              <a:latin typeface="Arial" panose="020B0604020202020204" pitchFamily="34" charset="0"/>
              <a:cs typeface="Arial" panose="020B0604020202020204" pitchFamily="34" charset="0"/>
            </a:endParaRPr>
          </a:p>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Legal and Financial Assessment Update</a:t>
            </a:r>
          </a:p>
          <a:p>
            <a:pPr marL="342900" lvl="0" indent="-342900" rtl="0">
              <a:lnSpc>
                <a:spcPct val="90000"/>
              </a:lnSpc>
              <a:spcBef>
                <a:spcPts val="0"/>
              </a:spcBef>
              <a:spcAft>
                <a:spcPts val="0"/>
              </a:spcAft>
              <a:buClr>
                <a:schemeClr val="dk1"/>
              </a:buClr>
              <a:buSzPts val="2800"/>
              <a:buAutoNum type="arabicPeriod"/>
            </a:pPr>
            <a:endParaRPr lang="en-US" sz="2400" b="1" dirty="0">
              <a:latin typeface="Arial" panose="020B0604020202020204" pitchFamily="34" charset="0"/>
              <a:cs typeface="Arial" panose="020B0604020202020204" pitchFamily="34" charset="0"/>
            </a:endParaRPr>
          </a:p>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Timeline and Next Steps</a:t>
            </a:r>
          </a:p>
          <a:p>
            <a:pPr marL="342900" lvl="0" indent="-342900" rtl="0">
              <a:lnSpc>
                <a:spcPct val="90000"/>
              </a:lnSpc>
              <a:spcBef>
                <a:spcPts val="0"/>
              </a:spcBef>
              <a:spcAft>
                <a:spcPts val="0"/>
              </a:spcAft>
              <a:buClr>
                <a:schemeClr val="dk1"/>
              </a:buClr>
              <a:buSzPts val="2800"/>
              <a:buAutoNum type="arabicPeriod"/>
            </a:pPr>
            <a:endParaRPr lang="en-US" sz="2400" b="1" dirty="0">
              <a:latin typeface="Arial" panose="020B0604020202020204" pitchFamily="34" charset="0"/>
              <a:cs typeface="Arial" panose="020B0604020202020204" pitchFamily="34" charset="0"/>
            </a:endParaRPr>
          </a:p>
          <a:p>
            <a:pPr marL="342900" lvl="0" indent="-342900" rtl="0">
              <a:lnSpc>
                <a:spcPct val="90000"/>
              </a:lnSpc>
              <a:spcBef>
                <a:spcPts val="0"/>
              </a:spcBef>
              <a:spcAft>
                <a:spcPts val="0"/>
              </a:spcAft>
              <a:buClr>
                <a:schemeClr val="dk1"/>
              </a:buClr>
              <a:buSzPts val="2800"/>
              <a:buAutoNum type="arabicPeriod"/>
            </a:pPr>
            <a:r>
              <a:rPr lang="en-US" sz="2400" b="1" dirty="0">
                <a:latin typeface="Arial" panose="020B0604020202020204" pitchFamily="34" charset="0"/>
                <a:cs typeface="Arial" panose="020B0604020202020204" pitchFamily="34" charset="0"/>
              </a:rPr>
              <a:t>Open Discussion</a:t>
            </a:r>
          </a:p>
        </p:txBody>
      </p:sp>
      <p:sp>
        <p:nvSpPr>
          <p:cNvPr id="104" name="Google Shape;104;p2">
            <a:extLst>
              <a:ext uri="{FF2B5EF4-FFF2-40B4-BE49-F238E27FC236}">
                <a16:creationId xmlns:a16="http://schemas.microsoft.com/office/drawing/2014/main" id="{31F03256-BADB-BDFB-E75E-75898D673CE7}"/>
              </a:ext>
            </a:extLst>
          </p:cNvPr>
          <p:cNvSpPr/>
          <p:nvPr/>
        </p:nvSpPr>
        <p:spPr>
          <a:xfrm>
            <a:off x="11676800" y="0"/>
            <a:ext cx="515100" cy="6858000"/>
          </a:xfrm>
          <a:prstGeom prst="rect">
            <a:avLst/>
          </a:prstGeom>
          <a:solidFill>
            <a:srgbClr val="4C7A8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2AEA511A-29B6-7560-1C79-66C51A63E854}"/>
              </a:ext>
            </a:extLst>
          </p:cNvPr>
          <p:cNvPicPr>
            <a:picLocks noChangeAspect="1"/>
          </p:cNvPicPr>
          <p:nvPr/>
        </p:nvPicPr>
        <p:blipFill>
          <a:blip r:embed="rId3"/>
          <a:stretch>
            <a:fillRect/>
          </a:stretch>
        </p:blipFill>
        <p:spPr>
          <a:xfrm>
            <a:off x="7169285" y="1113778"/>
            <a:ext cx="4224947" cy="4029637"/>
          </a:xfrm>
          <a:prstGeom prst="rect">
            <a:avLst/>
          </a:prstGeom>
          <a:ln>
            <a:solidFill>
              <a:schemeClr val="tx1"/>
            </a:solidFill>
          </a:ln>
        </p:spPr>
      </p:pic>
      <p:pic>
        <p:nvPicPr>
          <p:cNvPr id="4" name="Google Shape;95;p1">
            <a:extLst>
              <a:ext uri="{FF2B5EF4-FFF2-40B4-BE49-F238E27FC236}">
                <a16:creationId xmlns:a16="http://schemas.microsoft.com/office/drawing/2014/main" id="{41412EE6-34F3-31D3-4768-8E53F3183D39}"/>
              </a:ext>
            </a:extLst>
          </p:cNvPr>
          <p:cNvPicPr preferRelativeResize="0"/>
          <p:nvPr/>
        </p:nvPicPr>
        <p:blipFill rotWithShape="1">
          <a:blip r:embed="rId4">
            <a:alphaModFix/>
          </a:blip>
          <a:srcRect/>
          <a:stretch/>
        </p:blipFill>
        <p:spPr>
          <a:xfrm>
            <a:off x="8017136" y="5196955"/>
            <a:ext cx="2900501" cy="1241350"/>
          </a:xfrm>
          <a:prstGeom prst="rect">
            <a:avLst/>
          </a:prstGeom>
          <a:noFill/>
          <a:ln>
            <a:noFill/>
          </a:ln>
        </p:spPr>
      </p:pic>
    </p:spTree>
    <p:extLst>
      <p:ext uri="{BB962C8B-B14F-4D97-AF65-F5344CB8AC3E}">
        <p14:creationId xmlns:p14="http://schemas.microsoft.com/office/powerpoint/2010/main" val="159465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6"/>
          <p:cNvPicPr preferRelativeResize="0"/>
          <p:nvPr/>
        </p:nvPicPr>
        <p:blipFill rotWithShape="1">
          <a:blip r:embed="rId3">
            <a:alphaModFix amt="55000"/>
          </a:blip>
          <a:srcRect/>
          <a:stretch/>
        </p:blipFill>
        <p:spPr>
          <a:xfrm>
            <a:off x="-22125" y="25888"/>
            <a:ext cx="12316608" cy="6806221"/>
          </a:xfrm>
          <a:prstGeom prst="rect">
            <a:avLst/>
          </a:prstGeom>
          <a:noFill/>
          <a:ln>
            <a:noFill/>
          </a:ln>
          <a:effectLst>
            <a:outerShdw blurRad="50800" dist="50800" dir="5400000" algn="ctr" rotWithShape="0">
              <a:srgbClr val="000000"/>
            </a:outerShdw>
          </a:effectLst>
        </p:spPr>
      </p:pic>
      <p:sp>
        <p:nvSpPr>
          <p:cNvPr id="278" name="Google Shape;278;p16"/>
          <p:cNvSpPr/>
          <p:nvPr/>
        </p:nvSpPr>
        <p:spPr>
          <a:xfrm>
            <a:off x="1604368" y="3920134"/>
            <a:ext cx="9063600" cy="777300"/>
          </a:xfrm>
          <a:prstGeom prst="rect">
            <a:avLst/>
          </a:prstGeom>
          <a:noFill/>
          <a:ln>
            <a:noFill/>
          </a:ln>
        </p:spPr>
        <p:txBody>
          <a:bodyPr spcFirstLastPara="1" wrap="square" lIns="0" tIns="0" rIns="40650" bIns="0" anchor="t" anchorCtr="0">
            <a:noAutofit/>
          </a:bodyPr>
          <a:lstStyle/>
          <a:p>
            <a:pPr marL="38100" marR="0" lvl="0" indent="0" algn="l"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Impact"/>
                <a:ea typeface="Impact"/>
                <a:cs typeface="Impact"/>
                <a:sym typeface="Impact"/>
              </a:rPr>
              <a:t> </a:t>
            </a:r>
            <a:endParaRPr sz="1500" b="0" i="0" u="none" strike="noStrike" cap="none">
              <a:solidFill>
                <a:srgbClr val="000000"/>
              </a:solidFill>
              <a:latin typeface="Arial"/>
              <a:ea typeface="Arial"/>
              <a:cs typeface="Arial"/>
              <a:sym typeface="Arial"/>
            </a:endParaRPr>
          </a:p>
        </p:txBody>
      </p:sp>
      <p:sp>
        <p:nvSpPr>
          <p:cNvPr id="279" name="Google Shape;279;p16"/>
          <p:cNvSpPr/>
          <p:nvPr/>
        </p:nvSpPr>
        <p:spPr>
          <a:xfrm>
            <a:off x="-1650" y="-25650"/>
            <a:ext cx="12500100" cy="6909300"/>
          </a:xfrm>
          <a:prstGeom prst="rect">
            <a:avLst/>
          </a:prstGeom>
          <a:solidFill>
            <a:srgbClr val="182948">
              <a:alpha val="69411"/>
            </a:srgbClr>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Montserrat Light"/>
              <a:ea typeface="Montserrat Light"/>
              <a:cs typeface="Montserrat Light"/>
              <a:sym typeface="Montserrat Light"/>
            </a:endParaRPr>
          </a:p>
        </p:txBody>
      </p:sp>
      <p:sp>
        <p:nvSpPr>
          <p:cNvPr id="280" name="Google Shape;280;p16"/>
          <p:cNvSpPr txBox="1"/>
          <p:nvPr/>
        </p:nvSpPr>
        <p:spPr>
          <a:xfrm>
            <a:off x="234300" y="3926550"/>
            <a:ext cx="6070800" cy="585000"/>
          </a:xfrm>
          <a:prstGeom prst="rect">
            <a:avLst/>
          </a:prstGeom>
          <a:noFill/>
          <a:ln>
            <a:noFill/>
          </a:ln>
        </p:spPr>
        <p:txBody>
          <a:bodyPr spcFirstLastPara="1" wrap="square" lIns="91450" tIns="45700" rIns="91450" bIns="45700"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US" sz="3200" b="1" i="0" u="none" strike="noStrike" cap="none">
                <a:solidFill>
                  <a:schemeClr val="lt1"/>
                </a:solidFill>
                <a:latin typeface="Avenir"/>
                <a:ea typeface="Avenir"/>
                <a:cs typeface="Avenir"/>
                <a:sym typeface="Avenir"/>
              </a:rPr>
              <a:t>The Role of Local Funding </a:t>
            </a:r>
            <a:endParaRPr sz="3200" b="1" i="0" u="none" strike="noStrike" cap="none">
              <a:solidFill>
                <a:schemeClr val="lt1"/>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6" name="Google Shape;296;p18"/>
          <p:cNvSpPr txBox="1">
            <a:spLocks noGrp="1"/>
          </p:cNvSpPr>
          <p:nvPr>
            <p:ph type="ctrTitle" idx="4294967295"/>
          </p:nvPr>
        </p:nvSpPr>
        <p:spPr>
          <a:xfrm>
            <a:off x="2680677" y="152459"/>
            <a:ext cx="11018838" cy="768350"/>
          </a:xfrm>
          <a:prstGeom prst="rect">
            <a:avLst/>
          </a:prstGeom>
          <a:noFill/>
          <a:ln>
            <a:noFill/>
          </a:ln>
        </p:spPr>
        <p:txBody>
          <a:bodyPr spcFirstLastPara="1" wrap="square" lIns="91450" tIns="45700" rIns="91450" bIns="45700" anchor="b" anchorCtr="0">
            <a:noAutofit/>
          </a:bodyPr>
          <a:lstStyle/>
          <a:p>
            <a:pPr marL="0" marR="0" lvl="0" indent="0" algn="l" rtl="0">
              <a:lnSpc>
                <a:spcPct val="90000"/>
              </a:lnSpc>
              <a:spcBef>
                <a:spcPts val="0"/>
              </a:spcBef>
              <a:spcAft>
                <a:spcPts val="0"/>
              </a:spcAft>
              <a:buClr>
                <a:schemeClr val="accent4"/>
              </a:buClr>
              <a:buSzPts val="3200"/>
              <a:buFont typeface="Montserrat"/>
              <a:buNone/>
            </a:pPr>
            <a:r>
              <a:rPr lang="en-US" sz="3200" i="0" u="none" strike="noStrike" cap="none" dirty="0">
                <a:solidFill>
                  <a:schemeClr val="lt1"/>
                </a:solidFill>
                <a:latin typeface="Arial" panose="020B0604020202020204" pitchFamily="34" charset="0"/>
                <a:ea typeface="Avenir"/>
                <a:cs typeface="Arial" panose="020B0604020202020204" pitchFamily="34" charset="0"/>
                <a:sym typeface="Avenir"/>
              </a:rPr>
              <a:t>The Role of Local Funding </a:t>
            </a:r>
            <a:endParaRPr sz="3200" i="0" u="none" strike="noStrike" cap="none" dirty="0">
              <a:solidFill>
                <a:schemeClr val="lt1"/>
              </a:solidFill>
              <a:latin typeface="Arial" panose="020B0604020202020204" pitchFamily="34" charset="0"/>
              <a:ea typeface="Avenir"/>
              <a:cs typeface="Arial" panose="020B0604020202020204" pitchFamily="34" charset="0"/>
              <a:sym typeface="Avenir"/>
            </a:endParaRPr>
          </a:p>
        </p:txBody>
      </p:sp>
      <p:sp>
        <p:nvSpPr>
          <p:cNvPr id="297" name="Google Shape;297;p18"/>
          <p:cNvSpPr txBox="1"/>
          <p:nvPr/>
        </p:nvSpPr>
        <p:spPr>
          <a:xfrm>
            <a:off x="1746246" y="1227518"/>
            <a:ext cx="8699508" cy="5024412"/>
          </a:xfrm>
          <a:prstGeom prst="rect">
            <a:avLst/>
          </a:prstGeom>
          <a:noFill/>
          <a:ln>
            <a:noFill/>
          </a:ln>
        </p:spPr>
        <p:txBody>
          <a:bodyPr spcFirstLastPara="1" wrap="square" lIns="121900" tIns="121900" rIns="121900" bIns="1219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300" b="1" i="0" u="none" strike="noStrike" cap="none" dirty="0">
                <a:solidFill>
                  <a:schemeClr val="dk1"/>
                </a:solidFill>
                <a:latin typeface="Arial"/>
                <a:ea typeface="Arial"/>
                <a:cs typeface="Arial"/>
                <a:sym typeface="Arial"/>
              </a:rPr>
              <a:t>Key Benefits </a:t>
            </a:r>
            <a:endParaRPr sz="2300" b="1"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i="0" u="none" strike="noStrike" cap="none" dirty="0">
                <a:solidFill>
                  <a:schemeClr val="dk1"/>
                </a:solidFill>
                <a:latin typeface="Arial"/>
                <a:ea typeface="Arial"/>
                <a:cs typeface="Arial"/>
                <a:sym typeface="Arial"/>
              </a:rPr>
              <a:t>Flexible and adaptable </a:t>
            </a:r>
            <a:endParaRPr sz="23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i="0" u="none" strike="noStrike" cap="none" dirty="0">
                <a:solidFill>
                  <a:schemeClr val="dk1"/>
                </a:solidFill>
                <a:latin typeface="Arial"/>
                <a:ea typeface="Arial"/>
                <a:cs typeface="Arial"/>
                <a:sym typeface="Arial"/>
              </a:rPr>
              <a:t>Leverages more money</a:t>
            </a:r>
            <a:endParaRPr sz="23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dirty="0">
                <a:solidFill>
                  <a:schemeClr val="dk1"/>
                </a:solidFill>
                <a:latin typeface="Arial"/>
                <a:ea typeface="Arial"/>
                <a:cs typeface="Arial"/>
                <a:sym typeface="Arial"/>
              </a:rPr>
              <a:t>Provide matching funds</a:t>
            </a:r>
            <a:endParaRPr sz="2300"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i="0" u="none" strike="noStrike" cap="none" dirty="0">
                <a:solidFill>
                  <a:schemeClr val="dk1"/>
                </a:solidFill>
                <a:latin typeface="Arial"/>
                <a:ea typeface="Arial"/>
                <a:cs typeface="Arial"/>
                <a:sym typeface="Arial"/>
              </a:rPr>
              <a:t>Creatively fill gaps</a:t>
            </a:r>
            <a:endParaRPr sz="23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i="0" u="none" strike="noStrike" cap="none" dirty="0">
                <a:solidFill>
                  <a:schemeClr val="dk1"/>
                </a:solidFill>
                <a:latin typeface="Arial"/>
                <a:ea typeface="Arial"/>
                <a:cs typeface="Arial"/>
                <a:sym typeface="Arial"/>
              </a:rPr>
              <a:t>Creates long-term community assets </a:t>
            </a:r>
            <a:endParaRPr sz="23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i="0" u="none" strike="noStrike" cap="none" dirty="0">
                <a:solidFill>
                  <a:schemeClr val="dk1"/>
                </a:solidFill>
                <a:latin typeface="Arial"/>
                <a:ea typeface="Arial"/>
                <a:cs typeface="Arial"/>
                <a:sym typeface="Arial"/>
              </a:rPr>
              <a:t>Impacts accrue over time </a:t>
            </a:r>
            <a:endParaRPr sz="23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300" i="0" u="none" strike="noStrike" cap="none" dirty="0">
                <a:solidFill>
                  <a:schemeClr val="dk1"/>
                </a:solidFill>
                <a:latin typeface="Arial"/>
                <a:ea typeface="Arial"/>
                <a:cs typeface="Arial"/>
                <a:sym typeface="Arial"/>
              </a:rPr>
              <a:t>Puts the community in control </a:t>
            </a:r>
            <a:endParaRPr sz="23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500"/>
              <a:buFont typeface="Arial"/>
              <a:buNone/>
            </a:pPr>
            <a:r>
              <a:rPr lang="en-US" sz="2300" i="0" u="none" strike="noStrike" cap="none" dirty="0">
                <a:solidFill>
                  <a:schemeClr val="dk1"/>
                </a:solidFill>
                <a:latin typeface="Arial"/>
                <a:ea typeface="Arial"/>
                <a:cs typeface="Arial"/>
                <a:sym typeface="Arial"/>
              </a:rPr>
              <a:t>Increasingly essential to progress </a:t>
            </a:r>
            <a:endParaRPr sz="2300" i="0" u="none" strike="noStrike" cap="none" dirty="0">
              <a:solidFill>
                <a:schemeClr val="dk1"/>
              </a:solidFill>
              <a:latin typeface="Arial"/>
              <a:ea typeface="Arial"/>
              <a:cs typeface="Arial"/>
              <a:sym typeface="Arial"/>
            </a:endParaRPr>
          </a:p>
        </p:txBody>
      </p:sp>
      <p:sp>
        <p:nvSpPr>
          <p:cNvPr id="298" name="Google Shape;298;p18"/>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3" name="Graphic 2" descr="Bar graph with upward trend with solid fill">
            <a:extLst>
              <a:ext uri="{FF2B5EF4-FFF2-40B4-BE49-F238E27FC236}">
                <a16:creationId xmlns:a16="http://schemas.microsoft.com/office/drawing/2014/main" id="{35AFA693-0C3E-4862-9454-05084A76F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2276" y="2078893"/>
            <a:ext cx="3669323" cy="30636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4" name="Google Shape;304;p19"/>
          <p:cNvSpPr txBox="1"/>
          <p:nvPr/>
        </p:nvSpPr>
        <p:spPr>
          <a:xfrm>
            <a:off x="1827823" y="1263284"/>
            <a:ext cx="5753100" cy="545376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Acquisition</a:t>
            </a:r>
            <a:r>
              <a:rPr lang="en-US" sz="1800" b="1" dirty="0">
                <a:solidFill>
                  <a:schemeClr val="dk1"/>
                </a:solidFill>
                <a:latin typeface="Arial"/>
                <a:ea typeface="Arial"/>
                <a:cs typeface="Arial"/>
                <a:sym typeface="Arial"/>
              </a:rPr>
              <a:t> + Preservation. </a:t>
            </a:r>
            <a:r>
              <a:rPr lang="en-US" sz="1800" i="0" u="none" strike="noStrike" cap="none" dirty="0">
                <a:solidFill>
                  <a:schemeClr val="dk1"/>
                </a:solidFill>
                <a:latin typeface="Arial"/>
                <a:ea typeface="Arial"/>
                <a:cs typeface="Arial"/>
                <a:sym typeface="Arial"/>
              </a:rPr>
              <a:t>Land, Buildings, MHPs, </a:t>
            </a:r>
            <a:r>
              <a:rPr lang="en-US" sz="1800" dirty="0">
                <a:solidFill>
                  <a:schemeClr val="dk1"/>
                </a:solidFill>
                <a:latin typeface="Arial"/>
                <a:ea typeface="Arial"/>
                <a:cs typeface="Arial"/>
                <a:sym typeface="Arial"/>
              </a:rPr>
              <a:t>Motel Conversion. </a:t>
            </a:r>
            <a:endParaRPr sz="180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b="1" dirty="0">
                <a:solidFill>
                  <a:schemeClr val="dk1"/>
                </a:solidFill>
                <a:latin typeface="Arial"/>
                <a:ea typeface="Arial"/>
                <a:cs typeface="Arial"/>
                <a:sym typeface="Arial"/>
              </a:rPr>
              <a:t>Rehabilitation and Adaptive Reuse. </a:t>
            </a:r>
            <a:endParaRPr sz="1800" b="1"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Capital Investment</a:t>
            </a:r>
            <a:r>
              <a:rPr lang="en-US" sz="1800" b="1" dirty="0">
                <a:solidFill>
                  <a:schemeClr val="dk1"/>
                </a:solidFill>
                <a:latin typeface="Arial"/>
                <a:ea typeface="Arial"/>
                <a:cs typeface="Arial"/>
                <a:sym typeface="Arial"/>
              </a:rPr>
              <a:t>. </a:t>
            </a:r>
            <a:r>
              <a:rPr lang="en-US" sz="1800" i="0" u="none" strike="noStrike" cap="none" dirty="0">
                <a:solidFill>
                  <a:schemeClr val="dk1"/>
                </a:solidFill>
                <a:latin typeface="Arial"/>
                <a:ea typeface="Arial"/>
                <a:cs typeface="Arial"/>
                <a:sym typeface="Arial"/>
              </a:rPr>
              <a:t>Infrastructure, Utilities</a:t>
            </a:r>
            <a:endParaRPr sz="180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b="1" dirty="0">
                <a:solidFill>
                  <a:schemeClr val="dk1"/>
                </a:solidFill>
                <a:latin typeface="Arial"/>
                <a:ea typeface="Arial"/>
                <a:cs typeface="Arial"/>
                <a:sym typeface="Arial"/>
              </a:rPr>
              <a:t>Match / Leverage Funding</a:t>
            </a:r>
            <a:r>
              <a:rPr lang="en-US" sz="1800" dirty="0">
                <a:solidFill>
                  <a:schemeClr val="dk1"/>
                </a:solidFill>
                <a:latin typeface="Arial"/>
                <a:ea typeface="Arial"/>
                <a:cs typeface="Arial"/>
                <a:sym typeface="Arial"/>
              </a:rPr>
              <a:t>. LIHTC, Grants, etc.</a:t>
            </a:r>
            <a:endParaRPr sz="1800"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Gap Finance.</a:t>
            </a:r>
            <a:r>
              <a:rPr lang="en-US" sz="1800" dirty="0">
                <a:solidFill>
                  <a:schemeClr val="dk1"/>
                </a:solidFill>
                <a:latin typeface="Arial"/>
                <a:ea typeface="Arial"/>
                <a:cs typeface="Arial"/>
                <a:sym typeface="Arial"/>
              </a:rPr>
              <a:t> Direct subsidies. </a:t>
            </a:r>
            <a:r>
              <a:rPr lang="en-US" sz="1800" i="0" u="none" strike="noStrike" cap="none" dirty="0">
                <a:solidFill>
                  <a:schemeClr val="dk1"/>
                </a:solidFill>
                <a:latin typeface="Arial"/>
                <a:ea typeface="Arial"/>
                <a:cs typeface="Arial"/>
                <a:sym typeface="Arial"/>
              </a:rPr>
              <a:t>P</a:t>
            </a:r>
            <a:r>
              <a:rPr lang="en-US" sz="1800" dirty="0">
                <a:solidFill>
                  <a:schemeClr val="dk1"/>
                </a:solidFill>
                <a:latin typeface="Arial"/>
                <a:ea typeface="Arial"/>
                <a:cs typeface="Arial"/>
                <a:sym typeface="Arial"/>
              </a:rPr>
              <a:t>3s. Pre-development. etc. </a:t>
            </a:r>
            <a:endParaRPr sz="180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Programs</a:t>
            </a:r>
            <a:r>
              <a:rPr lang="en-US" sz="1800" b="1" dirty="0">
                <a:solidFill>
                  <a:schemeClr val="dk1"/>
                </a:solidFill>
                <a:latin typeface="Arial"/>
                <a:ea typeface="Arial"/>
                <a:cs typeface="Arial"/>
                <a:sym typeface="Arial"/>
              </a:rPr>
              <a:t>.</a:t>
            </a:r>
            <a:r>
              <a:rPr lang="en-US" sz="1800" dirty="0">
                <a:solidFill>
                  <a:schemeClr val="dk1"/>
                </a:solidFill>
                <a:latin typeface="Arial"/>
                <a:ea typeface="Arial"/>
                <a:cs typeface="Arial"/>
                <a:sym typeface="Arial"/>
              </a:rPr>
              <a:t> Mortgage </a:t>
            </a:r>
            <a:r>
              <a:rPr lang="en-US" sz="1800" i="0" u="none" strike="noStrike" cap="none" dirty="0">
                <a:solidFill>
                  <a:schemeClr val="dk1"/>
                </a:solidFill>
                <a:latin typeface="Arial"/>
                <a:ea typeface="Arial"/>
                <a:cs typeface="Arial"/>
                <a:sym typeface="Arial"/>
              </a:rPr>
              <a:t>Assistance</a:t>
            </a:r>
            <a:r>
              <a:rPr lang="en-US" sz="1800" dirty="0">
                <a:solidFill>
                  <a:schemeClr val="dk1"/>
                </a:solidFill>
                <a:latin typeface="Arial"/>
                <a:ea typeface="Arial"/>
                <a:cs typeface="Arial"/>
                <a:sym typeface="Arial"/>
              </a:rPr>
              <a:t>.</a:t>
            </a:r>
            <a:r>
              <a:rPr lang="en-US" sz="1800" i="0" u="none" strike="noStrike" cap="none" dirty="0">
                <a:solidFill>
                  <a:schemeClr val="dk1"/>
                </a:solidFill>
                <a:latin typeface="Arial"/>
                <a:ea typeface="Arial"/>
                <a:cs typeface="Arial"/>
                <a:sym typeface="Arial"/>
              </a:rPr>
              <a:t> Buy-Downs</a:t>
            </a:r>
            <a:r>
              <a:rPr lang="en-US" sz="1800" dirty="0">
                <a:solidFill>
                  <a:schemeClr val="dk1"/>
                </a:solidFill>
                <a:latin typeface="Arial"/>
                <a:ea typeface="Arial"/>
                <a:cs typeface="Arial"/>
                <a:sym typeface="Arial"/>
              </a:rPr>
              <a:t>. Education. Incentives. </a:t>
            </a:r>
            <a:endParaRPr sz="1800"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dirty="0">
                <a:solidFill>
                  <a:schemeClr val="dk1"/>
                </a:solidFill>
                <a:latin typeface="Arial"/>
                <a:ea typeface="Arial"/>
                <a:cs typeface="Arial"/>
                <a:sym typeface="Arial"/>
              </a:rPr>
              <a:t>Insurance on condo construction. </a:t>
            </a:r>
            <a:endParaRPr sz="1800"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Capacity. </a:t>
            </a:r>
            <a:r>
              <a:rPr lang="en-US" sz="1800" dirty="0">
                <a:solidFill>
                  <a:schemeClr val="dk1"/>
                </a:solidFill>
                <a:latin typeface="Arial"/>
                <a:ea typeface="Arial"/>
                <a:cs typeface="Arial"/>
                <a:sym typeface="Arial"/>
              </a:rPr>
              <a:t>A</a:t>
            </a:r>
            <a:r>
              <a:rPr lang="en-US" sz="1800" i="0" u="none" strike="noStrike" cap="none" dirty="0">
                <a:solidFill>
                  <a:schemeClr val="dk1"/>
                </a:solidFill>
                <a:latin typeface="Arial"/>
                <a:ea typeface="Arial"/>
                <a:cs typeface="Arial"/>
                <a:sym typeface="Arial"/>
              </a:rPr>
              <a:t>bility to do the work…</a:t>
            </a:r>
            <a:endParaRPr sz="180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2000"/>
              <a:buFont typeface="Arial"/>
              <a:buNone/>
            </a:pPr>
            <a:r>
              <a:rPr lang="en-US" sz="1800" i="0" u="none" strike="noStrike" cap="none" dirty="0">
                <a:solidFill>
                  <a:schemeClr val="dk1"/>
                </a:solidFill>
                <a:latin typeface="Public Sans"/>
                <a:ea typeface="Public Sans"/>
                <a:cs typeface="Public Sans"/>
                <a:sym typeface="Public Sans"/>
              </a:rPr>
              <a:t> </a:t>
            </a:r>
            <a:endParaRPr sz="1800" i="0" u="none" strike="noStrike" cap="none" dirty="0">
              <a:solidFill>
                <a:schemeClr val="dk1"/>
              </a:solidFill>
              <a:latin typeface="Public Sans"/>
              <a:ea typeface="Public Sans"/>
              <a:cs typeface="Public Sans"/>
              <a:sym typeface="Public Sans"/>
            </a:endParaRPr>
          </a:p>
        </p:txBody>
      </p:sp>
      <p:sp>
        <p:nvSpPr>
          <p:cNvPr id="305" name="Google Shape;305;p19"/>
          <p:cNvSpPr txBox="1">
            <a:spLocks noGrp="1"/>
          </p:cNvSpPr>
          <p:nvPr>
            <p:ph type="ctrTitle" idx="4294967295"/>
          </p:nvPr>
        </p:nvSpPr>
        <p:spPr>
          <a:xfrm>
            <a:off x="2500923" y="140956"/>
            <a:ext cx="11018838" cy="768350"/>
          </a:xfrm>
          <a:prstGeom prst="rect">
            <a:avLst/>
          </a:prstGeom>
          <a:noFill/>
          <a:ln>
            <a:noFill/>
          </a:ln>
        </p:spPr>
        <p:txBody>
          <a:bodyPr spcFirstLastPara="1" wrap="square" lIns="91450" tIns="45700" rIns="91450" bIns="45700" anchor="b" anchorCtr="0">
            <a:noAutofit/>
          </a:bodyPr>
          <a:lstStyle/>
          <a:p>
            <a:pPr marL="0" marR="0" lvl="0" indent="0" algn="l" rtl="0">
              <a:lnSpc>
                <a:spcPct val="90000"/>
              </a:lnSpc>
              <a:spcBef>
                <a:spcPts val="0"/>
              </a:spcBef>
              <a:spcAft>
                <a:spcPts val="0"/>
              </a:spcAft>
              <a:buClr>
                <a:schemeClr val="accent4"/>
              </a:buClr>
              <a:buSzPts val="3200"/>
              <a:buFont typeface="Montserrat"/>
              <a:buNone/>
            </a:pPr>
            <a:r>
              <a:rPr lang="en-US" sz="3200" i="0" u="none" strike="noStrike" cap="none" dirty="0">
                <a:solidFill>
                  <a:schemeClr val="lt1"/>
                </a:solidFill>
                <a:latin typeface="Arial" panose="020B0604020202020204" pitchFamily="34" charset="0"/>
                <a:ea typeface="Avenir"/>
                <a:cs typeface="Arial" panose="020B0604020202020204" pitchFamily="34" charset="0"/>
                <a:sym typeface="Avenir"/>
              </a:rPr>
              <a:t>Common Uses of Local Funding </a:t>
            </a:r>
            <a:endParaRPr sz="3200" i="0" u="none" strike="noStrike" cap="none" dirty="0">
              <a:solidFill>
                <a:schemeClr val="lt1"/>
              </a:solidFill>
              <a:latin typeface="Arial" panose="020B0604020202020204" pitchFamily="34" charset="0"/>
              <a:ea typeface="Avenir"/>
              <a:cs typeface="Arial" panose="020B0604020202020204" pitchFamily="34" charset="0"/>
              <a:sym typeface="Avenir"/>
            </a:endParaRPr>
          </a:p>
        </p:txBody>
      </p:sp>
      <p:sp>
        <p:nvSpPr>
          <p:cNvPr id="306" name="Google Shape;306;p19"/>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3" name="Graphic 2" descr="Business Growth with solid fill">
            <a:extLst>
              <a:ext uri="{FF2B5EF4-FFF2-40B4-BE49-F238E27FC236}">
                <a16:creationId xmlns:a16="http://schemas.microsoft.com/office/drawing/2014/main" id="{56246E1C-6C64-D7D7-E03C-5E3367E753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7562" y="2368061"/>
            <a:ext cx="3106615" cy="23700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p:nvPr/>
        </p:nvSpPr>
        <p:spPr>
          <a:xfrm>
            <a:off x="0" y="21431"/>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p:cNvSpPr txBox="1"/>
          <p:nvPr/>
        </p:nvSpPr>
        <p:spPr>
          <a:xfrm>
            <a:off x="7491674" y="6467237"/>
            <a:ext cx="4700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La Plata County Economic Development Alliance</a:t>
            </a:r>
            <a:endParaRPr/>
          </a:p>
        </p:txBody>
      </p:sp>
      <p:sp>
        <p:nvSpPr>
          <p:cNvPr id="212" name="Google Shape;212;p10"/>
          <p:cNvSpPr txBox="1">
            <a:spLocks noGrp="1"/>
          </p:cNvSpPr>
          <p:nvPr>
            <p:ph type="ctrTitle"/>
          </p:nvPr>
        </p:nvSpPr>
        <p:spPr>
          <a:xfrm>
            <a:off x="1524000" y="115306"/>
            <a:ext cx="9144000" cy="89029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WORKFORCE HOUSING STRATEGY</a:t>
            </a:r>
            <a:endParaRPr dirty="0">
              <a:latin typeface="Arial" panose="020B0604020202020204" pitchFamily="34" charset="0"/>
              <a:cs typeface="Arial" panose="020B0604020202020204" pitchFamily="34" charset="0"/>
            </a:endParaRPr>
          </a:p>
        </p:txBody>
      </p:sp>
      <p:sp>
        <p:nvSpPr>
          <p:cNvPr id="213" name="Google Shape;213;p10"/>
          <p:cNvSpPr/>
          <p:nvPr/>
        </p:nvSpPr>
        <p:spPr>
          <a:xfrm>
            <a:off x="104540" y="1157341"/>
            <a:ext cx="11373317" cy="33855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en-US" b="1" dirty="0">
                <a:solidFill>
                  <a:schemeClr val="dk1"/>
                </a:solidFill>
                <a:latin typeface="Arial" panose="020B0604020202020204" pitchFamily="34" charset="0"/>
                <a:ea typeface="Arial"/>
                <a:cs typeface="Arial" panose="020B0604020202020204" pitchFamily="34" charset="0"/>
                <a:sym typeface="Arial"/>
              </a:rPr>
              <a:t>Workforce Housing 3 Year Investment Strategy for La Plata County</a:t>
            </a:r>
            <a:endParaRPr dirty="0">
              <a:latin typeface="Arial" panose="020B0604020202020204" pitchFamily="34" charset="0"/>
              <a:cs typeface="Arial" panose="020B0604020202020204" pitchFamily="34" charset="0"/>
            </a:endParaRPr>
          </a:p>
          <a:p>
            <a:pPr marL="800100" marR="0" lvl="1" indent="-342900" algn="l" rtl="0">
              <a:spcBef>
                <a:spcPts val="0"/>
              </a:spcBef>
              <a:spcAft>
                <a:spcPts val="0"/>
              </a:spcAft>
              <a:buClr>
                <a:schemeClr val="dk1"/>
              </a:buClr>
              <a:buSzPts val="24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Published June of 2022 and Updated April 2024</a:t>
            </a:r>
            <a:endParaRPr dirty="0">
              <a:latin typeface="Arial" panose="020B0604020202020204" pitchFamily="34" charset="0"/>
              <a:cs typeface="Arial" panose="020B0604020202020204" pitchFamily="34" charset="0"/>
            </a:endParaRPr>
          </a:p>
          <a:p>
            <a:pPr marL="800100" marR="0" lvl="1" indent="-342900" algn="l" rtl="0">
              <a:spcBef>
                <a:spcPts val="0"/>
              </a:spcBef>
              <a:spcAft>
                <a:spcPts val="0"/>
              </a:spcAft>
              <a:buClr>
                <a:schemeClr val="dk1"/>
              </a:buClr>
              <a:buSzPts val="2400"/>
              <a:buFont typeface="Arial"/>
              <a:buChar char="•"/>
            </a:pP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6 Strategies for addressing housing need for the Missing Middle – Workforce (Area Median Income (AMI) 80%-125% or $</a:t>
            </a:r>
            <a:r>
              <a:rPr lang="en-US" dirty="0">
                <a:solidFill>
                  <a:schemeClr val="dk1"/>
                </a:solidFill>
                <a:latin typeface="Arial" panose="020B0604020202020204" pitchFamily="34" charset="0"/>
                <a:ea typeface="Arial"/>
                <a:cs typeface="Arial" panose="020B0604020202020204" pitchFamily="34" charset="0"/>
                <a:sym typeface="Arial"/>
              </a:rPr>
              <a:t>70,750</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 $</a:t>
            </a:r>
            <a:r>
              <a:rPr lang="en-US" dirty="0">
                <a:solidFill>
                  <a:schemeClr val="dk1"/>
                </a:solidFill>
                <a:latin typeface="Arial" panose="020B0604020202020204" pitchFamily="34" charset="0"/>
                <a:ea typeface="Arial"/>
                <a:cs typeface="Arial" panose="020B0604020202020204" pitchFamily="34" charset="0"/>
                <a:sym typeface="Arial"/>
              </a:rPr>
              <a:t>110,547</a:t>
            </a:r>
            <a:r>
              <a:rPr lang="en-US" b="0" i="0" u="none" strike="noStrike" cap="none" dirty="0">
                <a:solidFill>
                  <a:schemeClr val="dk1"/>
                </a:solidFill>
                <a:latin typeface="Arial" panose="020B0604020202020204" pitchFamily="34" charset="0"/>
                <a:ea typeface="Arial"/>
                <a:cs typeface="Arial" panose="020B0604020202020204" pitchFamily="34" charset="0"/>
                <a:sym typeface="Arial"/>
              </a:rPr>
              <a:t> for a two-person household) </a:t>
            </a:r>
          </a:p>
          <a:p>
            <a:pPr marL="800100" marR="0" lvl="1" indent="-342900" algn="l" rtl="0">
              <a:spcBef>
                <a:spcPts val="0"/>
              </a:spcBef>
              <a:spcAft>
                <a:spcPts val="0"/>
              </a:spcAft>
              <a:buClr>
                <a:schemeClr val="dk1"/>
              </a:buClr>
              <a:buSzPts val="2400"/>
              <a:buFont typeface="Arial"/>
              <a:buChar char="•"/>
            </a:pPr>
            <a:endParaRPr dirty="0">
              <a:latin typeface="Arial" panose="020B0604020202020204" pitchFamily="34" charset="0"/>
              <a:cs typeface="Arial" panose="020B0604020202020204" pitchFamily="34" charset="0"/>
            </a:endParaRPr>
          </a:p>
          <a:p>
            <a:pPr marR="0" lvl="2" algn="l" rtl="0">
              <a:spcBef>
                <a:spcPts val="0"/>
              </a:spcBef>
              <a:spcAft>
                <a:spcPts val="0"/>
              </a:spcAft>
              <a:buClr>
                <a:schemeClr val="dk1"/>
              </a:buClr>
              <a:buSzPts val="2400"/>
            </a:pPr>
            <a:r>
              <a:rPr lang="en-US" b="0" i="1" u="none" strike="noStrike" cap="none" dirty="0">
                <a:solidFill>
                  <a:schemeClr val="dk1"/>
                </a:solidFill>
                <a:latin typeface="Arial" panose="020B0604020202020204" pitchFamily="34" charset="0"/>
                <a:ea typeface="Arial"/>
                <a:cs typeface="Arial" panose="020B0604020202020204" pitchFamily="34" charset="0"/>
                <a:sym typeface="Arial"/>
              </a:rPr>
              <a:t>1. Rental</a:t>
            </a: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R="0" lvl="2" algn="l" rtl="0">
              <a:spcBef>
                <a:spcPts val="0"/>
              </a:spcBef>
              <a:spcAft>
                <a:spcPts val="0"/>
              </a:spcAft>
              <a:buClr>
                <a:schemeClr val="dk1"/>
              </a:buClr>
              <a:buSzPts val="2400"/>
            </a:pPr>
            <a:r>
              <a:rPr lang="en-US" b="0" i="1" u="none" strike="noStrike" cap="none" dirty="0">
                <a:solidFill>
                  <a:schemeClr val="dk1"/>
                </a:solidFill>
                <a:latin typeface="Arial" panose="020B0604020202020204" pitchFamily="34" charset="0"/>
                <a:ea typeface="Arial"/>
                <a:cs typeface="Arial" panose="020B0604020202020204" pitchFamily="34" charset="0"/>
                <a:sym typeface="Arial"/>
              </a:rPr>
              <a:t>2. Homeownership</a:t>
            </a:r>
          </a:p>
          <a:p>
            <a:pPr marR="0" lvl="2" algn="l" rtl="0">
              <a:spcBef>
                <a:spcPts val="0"/>
              </a:spcBef>
              <a:spcAft>
                <a:spcPts val="0"/>
              </a:spcAft>
              <a:buClr>
                <a:schemeClr val="dk1"/>
              </a:buClr>
              <a:buSzPts val="2400"/>
            </a:pPr>
            <a:r>
              <a:rPr lang="en-US" i="1" dirty="0">
                <a:solidFill>
                  <a:schemeClr val="dk1"/>
                </a:solidFill>
                <a:latin typeface="Arial" panose="020B0604020202020204" pitchFamily="34" charset="0"/>
                <a:ea typeface="Arial"/>
                <a:cs typeface="Arial" panose="020B0604020202020204" pitchFamily="34" charset="0"/>
                <a:sym typeface="Arial"/>
              </a:rPr>
              <a:t>3. Support Resources for Infrastructure Develop</a:t>
            </a: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R="0" lvl="2" algn="l" rtl="0">
              <a:spcBef>
                <a:spcPts val="0"/>
              </a:spcBef>
              <a:spcAft>
                <a:spcPts val="0"/>
              </a:spcAft>
              <a:buClr>
                <a:schemeClr val="dk1"/>
              </a:buClr>
              <a:buSzPts val="2400"/>
            </a:pPr>
            <a:r>
              <a:rPr lang="en-US" b="0" i="1" u="none" strike="noStrike" cap="none" dirty="0">
                <a:solidFill>
                  <a:schemeClr val="dk1"/>
                </a:solidFill>
                <a:latin typeface="Arial" panose="020B0604020202020204" pitchFamily="34" charset="0"/>
                <a:ea typeface="Arial"/>
                <a:cs typeface="Arial" panose="020B0604020202020204" pitchFamily="34" charset="0"/>
                <a:sym typeface="Arial"/>
              </a:rPr>
              <a:t>4. Preservation</a:t>
            </a: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R="0" lvl="2" algn="l" rtl="0">
              <a:spcBef>
                <a:spcPts val="0"/>
              </a:spcBef>
              <a:spcAft>
                <a:spcPts val="0"/>
              </a:spcAft>
              <a:buClr>
                <a:schemeClr val="dk1"/>
              </a:buClr>
              <a:buSzPts val="2400"/>
            </a:pPr>
            <a:r>
              <a:rPr lang="en-US" b="0" i="1" u="none" strike="noStrike" cap="none" dirty="0">
                <a:solidFill>
                  <a:schemeClr val="dk1"/>
                </a:solidFill>
                <a:latin typeface="Arial" panose="020B0604020202020204" pitchFamily="34" charset="0"/>
                <a:ea typeface="Arial"/>
                <a:cs typeface="Arial" panose="020B0604020202020204" pitchFamily="34" charset="0"/>
                <a:sym typeface="Arial"/>
              </a:rPr>
              <a:t>5. Local Housing Trust Fund</a:t>
            </a:r>
            <a:endParaRPr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R="0" lvl="2" algn="l" rtl="0">
              <a:spcBef>
                <a:spcPts val="0"/>
              </a:spcBef>
              <a:spcAft>
                <a:spcPts val="0"/>
              </a:spcAft>
              <a:buClr>
                <a:schemeClr val="dk1"/>
              </a:buClr>
              <a:buSzPts val="2400"/>
            </a:pPr>
            <a:r>
              <a:rPr lang="en-US" b="0" i="1" u="none" strike="noStrike" cap="none" dirty="0">
                <a:solidFill>
                  <a:schemeClr val="dk1"/>
                </a:solidFill>
                <a:latin typeface="Arial" panose="020B0604020202020204" pitchFamily="34" charset="0"/>
                <a:ea typeface="Arial"/>
                <a:cs typeface="Arial" panose="020B0604020202020204" pitchFamily="34" charset="0"/>
                <a:sym typeface="Arial"/>
              </a:rPr>
              <a:t>6. Ongoing Education and Advocacy</a:t>
            </a:r>
            <a:endParaRPr lang="en-US" dirty="0">
              <a:latin typeface="Arial" panose="020B0604020202020204" pitchFamily="34" charset="0"/>
              <a:cs typeface="Arial" panose="020B0604020202020204" pitchFamily="34" charset="0"/>
              <a:sym typeface="Arial"/>
            </a:endParaRPr>
          </a:p>
        </p:txBody>
      </p:sp>
      <p:sp>
        <p:nvSpPr>
          <p:cNvPr id="214" name="Google Shape;214;p10"/>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0"/>
          <p:cNvSpPr/>
          <p:nvPr/>
        </p:nvSpPr>
        <p:spPr>
          <a:xfrm>
            <a:off x="0" y="1098456"/>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94EC864-ED7A-26DD-1A14-7219DFFEE7F6}"/>
              </a:ext>
            </a:extLst>
          </p:cNvPr>
          <p:cNvPicPr>
            <a:picLocks noChangeAspect="1"/>
          </p:cNvPicPr>
          <p:nvPr/>
        </p:nvPicPr>
        <p:blipFill>
          <a:blip r:embed="rId3"/>
          <a:stretch>
            <a:fillRect/>
          </a:stretch>
        </p:blipFill>
        <p:spPr>
          <a:xfrm>
            <a:off x="6307017" y="2927245"/>
            <a:ext cx="5462954" cy="20398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6" name="Google Shape;286;p17"/>
          <p:cNvSpPr txBox="1"/>
          <p:nvPr/>
        </p:nvSpPr>
        <p:spPr>
          <a:xfrm>
            <a:off x="363513" y="334950"/>
            <a:ext cx="10549200" cy="701700"/>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a:solidFill>
                  <a:schemeClr val="accent3"/>
                </a:solidFill>
                <a:latin typeface="Avenir"/>
                <a:ea typeface="Avenir"/>
                <a:cs typeface="Avenir"/>
                <a:sym typeface="Avenir"/>
              </a:rPr>
              <a:t>Local Funding Helps Unlock Other Gap Fillers</a:t>
            </a:r>
            <a:endParaRPr sz="3200" u="none" strike="noStrike" cap="none">
              <a:solidFill>
                <a:schemeClr val="accent3"/>
              </a:solidFill>
              <a:latin typeface="Avenir"/>
              <a:ea typeface="Avenir"/>
              <a:cs typeface="Avenir"/>
              <a:sym typeface="Avenir"/>
            </a:endParaRPr>
          </a:p>
        </p:txBody>
      </p:sp>
      <p:grpSp>
        <p:nvGrpSpPr>
          <p:cNvPr id="287" name="Google Shape;287;p17"/>
          <p:cNvGrpSpPr/>
          <p:nvPr/>
        </p:nvGrpSpPr>
        <p:grpSpPr>
          <a:xfrm>
            <a:off x="3243508" y="1548316"/>
            <a:ext cx="5704983" cy="4549605"/>
            <a:chOff x="8272972" y="2014313"/>
            <a:chExt cx="8639986" cy="6848721"/>
          </a:xfrm>
        </p:grpSpPr>
        <p:pic>
          <p:nvPicPr>
            <p:cNvPr id="288" name="Google Shape;288;p17" descr="Chart, funnel chart&#10;&#10;Description automatically generated"/>
            <p:cNvPicPr preferRelativeResize="0"/>
            <p:nvPr/>
          </p:nvPicPr>
          <p:blipFill rotWithShape="1">
            <a:blip r:embed="rId3">
              <a:alphaModFix/>
            </a:blip>
            <a:srcRect l="10148" t="19254" r="43745" b="7757"/>
            <a:stretch/>
          </p:blipFill>
          <p:spPr>
            <a:xfrm>
              <a:off x="9525013" y="2014313"/>
              <a:ext cx="7387945" cy="6848721"/>
            </a:xfrm>
            <a:prstGeom prst="rect">
              <a:avLst/>
            </a:prstGeom>
            <a:noFill/>
            <a:ln>
              <a:noFill/>
            </a:ln>
          </p:spPr>
        </p:pic>
        <p:sp>
          <p:nvSpPr>
            <p:cNvPr id="289" name="Google Shape;289;p17"/>
            <p:cNvSpPr txBox="1"/>
            <p:nvPr/>
          </p:nvSpPr>
          <p:spPr>
            <a:xfrm>
              <a:off x="8272972" y="3523817"/>
              <a:ext cx="902100" cy="491700"/>
            </a:xfrm>
            <a:prstGeom prst="rect">
              <a:avLst/>
            </a:prstGeom>
            <a:noFill/>
            <a:ln>
              <a:noFill/>
            </a:ln>
          </p:spPr>
          <p:txBody>
            <a:bodyPr spcFirstLastPara="1" wrap="square" lIns="64275" tIns="32125" rIns="64275" bIns="321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C12032"/>
                  </a:solidFill>
                  <a:latin typeface="Public Sans"/>
                  <a:ea typeface="Public Sans"/>
                  <a:cs typeface="Public Sans"/>
                  <a:sym typeface="Public Sans"/>
                </a:rPr>
                <a:t>GAP</a:t>
              </a:r>
              <a:endParaRPr sz="1700" b="1" i="0" u="none" strike="noStrike" cap="none">
                <a:solidFill>
                  <a:srgbClr val="C12032"/>
                </a:solidFill>
                <a:latin typeface="Public Sans"/>
                <a:ea typeface="Public Sans"/>
                <a:cs typeface="Public Sans"/>
                <a:sym typeface="Public Sans"/>
              </a:endParaRPr>
            </a:p>
          </p:txBody>
        </p:sp>
        <p:sp>
          <p:nvSpPr>
            <p:cNvPr id="290" name="Google Shape;290;p17"/>
            <p:cNvSpPr/>
            <p:nvPr/>
          </p:nvSpPr>
          <p:spPr>
            <a:xfrm>
              <a:off x="9090707" y="2697122"/>
              <a:ext cx="674400" cy="2117400"/>
            </a:xfrm>
            <a:prstGeom prst="leftBrace">
              <a:avLst>
                <a:gd name="adj1" fmla="val 8333"/>
                <a:gd name="adj2" fmla="val 50000"/>
              </a:avLst>
            </a:prstGeom>
            <a:noFill/>
            <a:ln w="15875" cap="flat" cmpd="sng">
              <a:solidFill>
                <a:srgbClr val="C12032"/>
              </a:solidFill>
              <a:prstDash val="solid"/>
              <a:miter lim="0"/>
              <a:headEnd type="none" w="sm" len="sm"/>
              <a:tailEnd type="none" w="sm" len="sm"/>
            </a:ln>
          </p:spPr>
          <p:txBody>
            <a:bodyPr spcFirstLastPara="1" wrap="square" lIns="35725" tIns="35725" rIns="35725" bIns="35725" anchor="ctr" anchorCtr="0">
              <a:noAutofit/>
            </a:bodyPr>
            <a:lstStyle/>
            <a:p>
              <a:pPr marL="165100" marR="0" lvl="0" indent="0" algn="l" rtl="0">
                <a:lnSpc>
                  <a:spcPct val="100000"/>
                </a:lnSpc>
                <a:spcBef>
                  <a:spcPts val="0"/>
                </a:spcBef>
                <a:spcAft>
                  <a:spcPts val="0"/>
                </a:spcAft>
                <a:buClr>
                  <a:srgbClr val="5C6670"/>
                </a:buClr>
                <a:buSzPts val="1300"/>
                <a:buFont typeface="Trebuchet MS"/>
                <a:buNone/>
              </a:pPr>
              <a:endParaRPr sz="1300" b="0" i="0" u="none" strike="noStrike" cap="none">
                <a:solidFill>
                  <a:srgbClr val="5C6670"/>
                </a:solidFill>
                <a:latin typeface="Trebuchet MS"/>
                <a:ea typeface="Trebuchet MS"/>
                <a:cs typeface="Trebuchet MS"/>
                <a:sym typeface="Trebuchet M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58386-A2A9-A93A-B236-CF47D46D4279}"/>
              </a:ext>
            </a:extLst>
          </p:cNvPr>
          <p:cNvPicPr>
            <a:picLocks noChangeAspect="1"/>
          </p:cNvPicPr>
          <p:nvPr/>
        </p:nvPicPr>
        <p:blipFill>
          <a:blip r:embed="rId2"/>
          <a:stretch>
            <a:fillRect/>
          </a:stretch>
        </p:blipFill>
        <p:spPr>
          <a:xfrm>
            <a:off x="0" y="1"/>
            <a:ext cx="12192000" cy="6768122"/>
          </a:xfrm>
          <a:prstGeom prst="rect">
            <a:avLst/>
          </a:prstGeom>
        </p:spPr>
      </p:pic>
    </p:spTree>
    <p:extLst>
      <p:ext uri="{BB962C8B-B14F-4D97-AF65-F5344CB8AC3E}">
        <p14:creationId xmlns:p14="http://schemas.microsoft.com/office/powerpoint/2010/main" val="341424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D75C0-7774-F7F5-ED88-1E2AC8BEF5A6}"/>
              </a:ext>
            </a:extLst>
          </p:cNvPr>
          <p:cNvPicPr>
            <a:picLocks noChangeAspect="1"/>
          </p:cNvPicPr>
          <p:nvPr/>
        </p:nvPicPr>
        <p:blipFill>
          <a:blip r:embed="rId3"/>
          <a:stretch>
            <a:fillRect/>
          </a:stretch>
        </p:blipFill>
        <p:spPr>
          <a:xfrm>
            <a:off x="0" y="38831"/>
            <a:ext cx="12192000" cy="6780337"/>
          </a:xfrm>
          <a:prstGeom prst="rect">
            <a:avLst/>
          </a:prstGeom>
        </p:spPr>
      </p:pic>
    </p:spTree>
    <p:extLst>
      <p:ext uri="{BB962C8B-B14F-4D97-AF65-F5344CB8AC3E}">
        <p14:creationId xmlns:p14="http://schemas.microsoft.com/office/powerpoint/2010/main" val="2563870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1"/>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0" name="Google Shape;320;p21"/>
          <p:cNvSpPr txBox="1">
            <a:spLocks noGrp="1"/>
          </p:cNvSpPr>
          <p:nvPr>
            <p:ph type="ctrTitle" idx="4294967295"/>
          </p:nvPr>
        </p:nvSpPr>
        <p:spPr>
          <a:xfrm>
            <a:off x="4040553" y="109494"/>
            <a:ext cx="11499850" cy="768350"/>
          </a:xfrm>
          <a:prstGeom prst="rect">
            <a:avLst/>
          </a:prstGeom>
          <a:noFill/>
          <a:ln>
            <a:noFill/>
          </a:ln>
        </p:spPr>
        <p:txBody>
          <a:bodyPr spcFirstLastPara="1" wrap="square" lIns="91450" tIns="45700" rIns="91450" bIns="45700" anchor="b" anchorCtr="0">
            <a:normAutofit/>
          </a:bodyPr>
          <a:lstStyle/>
          <a:p>
            <a:pPr marL="0" marR="0" lvl="0" indent="0" algn="l" rtl="0">
              <a:lnSpc>
                <a:spcPct val="90000"/>
              </a:lnSpc>
              <a:spcBef>
                <a:spcPts val="0"/>
              </a:spcBef>
              <a:spcAft>
                <a:spcPts val="0"/>
              </a:spcAft>
              <a:buClr>
                <a:schemeClr val="accent4"/>
              </a:buClr>
              <a:buSzPts val="3200"/>
              <a:buFont typeface="Montserrat"/>
              <a:buNone/>
            </a:pPr>
            <a:r>
              <a:rPr lang="en-US" sz="3200" i="0" u="none" strike="noStrike" cap="none" dirty="0">
                <a:solidFill>
                  <a:schemeClr val="lt1"/>
                </a:solidFill>
                <a:latin typeface="Arial" panose="020B0604020202020204" pitchFamily="34" charset="0"/>
                <a:ea typeface="Avenir"/>
                <a:cs typeface="Arial" panose="020B0604020202020204" pitchFamily="34" charset="0"/>
                <a:sym typeface="Avenir"/>
              </a:rPr>
              <a:t>RH</a:t>
            </a:r>
            <a:r>
              <a:rPr lang="en-US" sz="3200" cap="none" dirty="0">
                <a:solidFill>
                  <a:schemeClr val="lt1"/>
                </a:solidFill>
                <a:latin typeface="Arial" panose="020B0604020202020204" pitchFamily="34" charset="0"/>
                <a:ea typeface="Avenir"/>
                <a:cs typeface="Arial" panose="020B0604020202020204" pitchFamily="34" charset="0"/>
                <a:sym typeface="Avenir"/>
              </a:rPr>
              <a:t>A PRIORITIES</a:t>
            </a:r>
            <a:endParaRPr sz="3200" i="0" u="none" strike="noStrike" cap="none" dirty="0">
              <a:solidFill>
                <a:schemeClr val="lt1"/>
              </a:solidFill>
              <a:latin typeface="Arial" panose="020B0604020202020204" pitchFamily="34" charset="0"/>
              <a:ea typeface="Avenir"/>
              <a:cs typeface="Arial" panose="020B0604020202020204" pitchFamily="34" charset="0"/>
              <a:sym typeface="Avenir"/>
            </a:endParaRPr>
          </a:p>
        </p:txBody>
      </p:sp>
      <p:sp>
        <p:nvSpPr>
          <p:cNvPr id="321" name="Google Shape;321;p21"/>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D1F1B775-A0B8-C667-DDDE-AD2155713023}"/>
              </a:ext>
            </a:extLst>
          </p:cNvPr>
          <p:cNvSpPr txBox="1"/>
          <p:nvPr/>
        </p:nvSpPr>
        <p:spPr>
          <a:xfrm>
            <a:off x="166077" y="1107650"/>
            <a:ext cx="6983046" cy="5298502"/>
          </a:xfrm>
          <a:prstGeom prst="rect">
            <a:avLst/>
          </a:prstGeom>
          <a:noFill/>
        </p:spPr>
        <p:txBody>
          <a:bodyPr wrap="square">
            <a:spAutoFit/>
          </a:bodyPr>
          <a:lstStyle/>
          <a:p>
            <a:pPr marL="0" lvl="0" indent="0" algn="l" rtl="0">
              <a:lnSpc>
                <a:spcPct val="115000"/>
              </a:lnSpc>
              <a:spcBef>
                <a:spcPts val="700"/>
              </a:spcBef>
              <a:spcAft>
                <a:spcPts val="0"/>
              </a:spcAft>
              <a:buSzPts val="1800"/>
              <a:buNone/>
            </a:pPr>
            <a:r>
              <a:rPr lang="en-US" dirty="0">
                <a:solidFill>
                  <a:srgbClr val="C00000"/>
                </a:solidFill>
                <a:latin typeface="Arial" panose="020B0604020202020204" pitchFamily="34" charset="0"/>
                <a:ea typeface="Public Sans"/>
                <a:cs typeface="Arial" panose="020B0604020202020204" pitchFamily="34" charset="0"/>
                <a:sym typeface="Public Sans"/>
              </a:rPr>
              <a:t>Dedicated Local Funding + Resources </a:t>
            </a:r>
          </a:p>
          <a:p>
            <a:pPr marL="342900" lvl="0" indent="-222250" algn="l" rtl="0">
              <a:lnSpc>
                <a:spcPct val="115000"/>
              </a:lnSpc>
              <a:spcBef>
                <a:spcPts val="1100"/>
              </a:spcBef>
              <a:spcAft>
                <a:spcPts val="0"/>
              </a:spcAft>
              <a:buSzPts val="900"/>
              <a:buFont typeface="Public Sans"/>
              <a:buChar char="●"/>
            </a:pPr>
            <a:r>
              <a:rPr lang="en-US" dirty="0">
                <a:latin typeface="Arial" panose="020B0604020202020204" pitchFamily="34" charset="0"/>
                <a:ea typeface="Public Sans"/>
                <a:cs typeface="Arial" panose="020B0604020202020204" pitchFamily="34" charset="0"/>
                <a:sym typeface="Public Sans"/>
              </a:rPr>
              <a:t>RHA Operations – Staff (3)</a:t>
            </a:r>
          </a:p>
          <a:p>
            <a:pPr marL="120650" lvl="0" algn="l" rtl="0">
              <a:lnSpc>
                <a:spcPct val="115000"/>
              </a:lnSpc>
              <a:spcBef>
                <a:spcPts val="1100"/>
              </a:spcBef>
              <a:spcAft>
                <a:spcPts val="0"/>
              </a:spcAft>
              <a:buSzPts val="900"/>
            </a:pPr>
            <a:r>
              <a:rPr lang="en-US" dirty="0">
                <a:latin typeface="Arial" panose="020B0604020202020204" pitchFamily="34" charset="0"/>
                <a:ea typeface="Public Sans"/>
                <a:cs typeface="Arial" panose="020B0604020202020204" pitchFamily="34" charset="0"/>
                <a:sym typeface="Public Sans"/>
              </a:rPr>
              <a:t>(Exec. Director/Housing Coordinator)</a:t>
            </a:r>
          </a:p>
          <a:p>
            <a:pPr marL="342900" lvl="0" indent="-222250" algn="l" rtl="0">
              <a:lnSpc>
                <a:spcPct val="115000"/>
              </a:lnSpc>
              <a:spcBef>
                <a:spcPts val="1100"/>
              </a:spcBef>
              <a:spcAft>
                <a:spcPts val="0"/>
              </a:spcAft>
              <a:buSzPts val="900"/>
              <a:buFont typeface="Public Sans"/>
              <a:buChar char="●"/>
            </a:pPr>
            <a:r>
              <a:rPr lang="en-US" dirty="0">
                <a:latin typeface="Arial" panose="020B0604020202020204" pitchFamily="34" charset="0"/>
                <a:ea typeface="Public Sans"/>
                <a:cs typeface="Arial" panose="020B0604020202020204" pitchFamily="34" charset="0"/>
                <a:sym typeface="Public Sans"/>
              </a:rPr>
              <a:t>Programs: FSWB Rental Micro-loans</a:t>
            </a:r>
          </a:p>
          <a:p>
            <a:pPr marL="342900" lvl="0" indent="-222250" algn="l" rtl="0">
              <a:lnSpc>
                <a:spcPct val="115000"/>
              </a:lnSpc>
              <a:spcBef>
                <a:spcPts val="1100"/>
              </a:spcBef>
              <a:spcAft>
                <a:spcPts val="0"/>
              </a:spcAft>
              <a:buSzPts val="900"/>
              <a:buFont typeface="Public Sans"/>
              <a:buChar char="●"/>
            </a:pPr>
            <a:r>
              <a:rPr lang="en-US" dirty="0">
                <a:latin typeface="Arial" panose="020B0604020202020204" pitchFamily="34" charset="0"/>
                <a:ea typeface="Public Sans"/>
                <a:cs typeface="Arial" panose="020B0604020202020204" pitchFamily="34" charset="0"/>
                <a:sym typeface="Public Sans"/>
              </a:rPr>
              <a:t>Catalyst Fund – predevelopment costs</a:t>
            </a:r>
          </a:p>
          <a:p>
            <a:pPr marL="342900" lvl="0" indent="-222250" algn="l" rtl="0">
              <a:lnSpc>
                <a:spcPct val="115000"/>
              </a:lnSpc>
              <a:spcBef>
                <a:spcPts val="1100"/>
              </a:spcBef>
              <a:spcAft>
                <a:spcPts val="0"/>
              </a:spcAft>
              <a:buSzPts val="900"/>
              <a:buFont typeface="Public Sans"/>
              <a:buChar char="●"/>
            </a:pPr>
            <a:r>
              <a:rPr lang="en-US" dirty="0">
                <a:latin typeface="Arial" panose="020B0604020202020204" pitchFamily="34" charset="0"/>
                <a:ea typeface="Public Sans"/>
                <a:cs typeface="Arial" panose="020B0604020202020204" pitchFamily="34" charset="0"/>
                <a:sym typeface="Public Sans"/>
              </a:rPr>
              <a:t>Catalyst Revolving Loan Fund – low interest loans</a:t>
            </a:r>
          </a:p>
          <a:p>
            <a:pPr marL="342900" lvl="0" indent="-222250" algn="l" rtl="0">
              <a:lnSpc>
                <a:spcPct val="115000"/>
              </a:lnSpc>
              <a:spcBef>
                <a:spcPts val="1100"/>
              </a:spcBef>
              <a:spcAft>
                <a:spcPts val="0"/>
              </a:spcAft>
              <a:buSzPts val="900"/>
              <a:buFont typeface="Public Sans"/>
              <a:buChar char="●"/>
            </a:pPr>
            <a:r>
              <a:rPr lang="en-US" dirty="0">
                <a:latin typeface="Arial" panose="020B0604020202020204" pitchFamily="34" charset="0"/>
                <a:ea typeface="Public Sans"/>
                <a:cs typeface="Arial" panose="020B0604020202020204" pitchFamily="34" charset="0"/>
                <a:sym typeface="Public Sans"/>
              </a:rPr>
              <a:t>Land Acquisition &amp; Banking Fund</a:t>
            </a:r>
          </a:p>
          <a:p>
            <a:pPr marL="342900" lvl="0" indent="-222250" algn="l" rtl="0">
              <a:lnSpc>
                <a:spcPct val="115000"/>
              </a:lnSpc>
              <a:spcBef>
                <a:spcPts val="1100"/>
              </a:spcBef>
              <a:spcAft>
                <a:spcPts val="0"/>
              </a:spcAft>
              <a:buSzPts val="900"/>
              <a:buFont typeface="Public Sans"/>
              <a:buChar char="●"/>
            </a:pPr>
            <a:r>
              <a:rPr lang="en-US" dirty="0">
                <a:latin typeface="Arial" panose="020B0604020202020204" pitchFamily="34" charset="0"/>
                <a:ea typeface="Public Sans"/>
                <a:cs typeface="Arial" panose="020B0604020202020204" pitchFamily="34" charset="0"/>
                <a:sym typeface="Public Sans"/>
              </a:rPr>
              <a:t>State and Federal Grants – local match requirement</a:t>
            </a:r>
          </a:p>
          <a:p>
            <a:pPr marL="120650" lvl="0" algn="l" rtl="0">
              <a:lnSpc>
                <a:spcPct val="115000"/>
              </a:lnSpc>
              <a:spcBef>
                <a:spcPts val="1100"/>
              </a:spcBef>
              <a:spcAft>
                <a:spcPts val="0"/>
              </a:spcAft>
              <a:buSzPts val="900"/>
            </a:pPr>
            <a:endParaRPr lang="en-US" dirty="0">
              <a:solidFill>
                <a:srgbClr val="980000"/>
              </a:solidFill>
              <a:latin typeface="Arial" panose="020B0604020202020204" pitchFamily="34" charset="0"/>
              <a:ea typeface="Public Sans"/>
              <a:cs typeface="Arial" panose="020B0604020202020204" pitchFamily="34" charset="0"/>
              <a:sym typeface="Public Sans"/>
            </a:endParaRPr>
          </a:p>
          <a:p>
            <a:pPr marL="120650" lvl="0" algn="l" rtl="0">
              <a:lnSpc>
                <a:spcPct val="115000"/>
              </a:lnSpc>
              <a:spcBef>
                <a:spcPts val="1100"/>
              </a:spcBef>
              <a:spcAft>
                <a:spcPts val="0"/>
              </a:spcAft>
              <a:buSzPts val="900"/>
            </a:pPr>
            <a:endParaRPr lang="en-US" dirty="0">
              <a:solidFill>
                <a:srgbClr val="980000"/>
              </a:solidFill>
              <a:latin typeface="Arial" panose="020B0604020202020204" pitchFamily="34" charset="0"/>
              <a:ea typeface="Public Sans"/>
              <a:cs typeface="Arial" panose="020B0604020202020204" pitchFamily="34" charset="0"/>
              <a:sym typeface="Public Sans"/>
            </a:endParaRPr>
          </a:p>
          <a:p>
            <a:pPr marL="120650" lvl="0" algn="l" rtl="0">
              <a:lnSpc>
                <a:spcPct val="115000"/>
              </a:lnSpc>
              <a:spcBef>
                <a:spcPts val="0"/>
              </a:spcBef>
              <a:spcAft>
                <a:spcPts val="0"/>
              </a:spcAft>
              <a:buSzPts val="900"/>
            </a:pPr>
            <a:r>
              <a:rPr lang="en-US" dirty="0">
                <a:latin typeface="Arial" panose="020B0604020202020204" pitchFamily="34" charset="0"/>
                <a:ea typeface="Public Sans"/>
                <a:cs typeface="Arial" panose="020B0604020202020204" pitchFamily="34" charset="0"/>
                <a:sym typeface="Public Sans"/>
              </a:rPr>
              <a:t>What RHA </a:t>
            </a:r>
            <a:r>
              <a:rPr lang="en-US" dirty="0">
                <a:solidFill>
                  <a:srgbClr val="C00000"/>
                </a:solidFill>
                <a:latin typeface="Arial" panose="020B0604020202020204" pitchFamily="34" charset="0"/>
                <a:ea typeface="Public Sans"/>
                <a:cs typeface="Arial" panose="020B0604020202020204" pitchFamily="34" charset="0"/>
                <a:sym typeface="Public Sans"/>
              </a:rPr>
              <a:t>should NOT </a:t>
            </a:r>
            <a:r>
              <a:rPr lang="en-US" dirty="0">
                <a:latin typeface="Arial" panose="020B0604020202020204" pitchFamily="34" charset="0"/>
                <a:ea typeface="Public Sans"/>
                <a:cs typeface="Arial" panose="020B0604020202020204" pitchFamily="34" charset="0"/>
                <a:sym typeface="Public Sans"/>
              </a:rPr>
              <a:t>Focus on Right Now:</a:t>
            </a:r>
          </a:p>
          <a:p>
            <a:pPr marL="0" lvl="0" indent="0" algn="l" rtl="0">
              <a:lnSpc>
                <a:spcPct val="115000"/>
              </a:lnSpc>
              <a:spcBef>
                <a:spcPts val="1100"/>
              </a:spcBef>
              <a:spcAft>
                <a:spcPts val="0"/>
              </a:spcAft>
              <a:buSzPts val="1800"/>
              <a:buNone/>
            </a:pPr>
            <a:r>
              <a:rPr lang="en-US" dirty="0">
                <a:latin typeface="Arial" panose="020B0604020202020204" pitchFamily="34" charset="0"/>
                <a:ea typeface="Public Sans"/>
                <a:cs typeface="Arial" panose="020B0604020202020204" pitchFamily="34" charset="0"/>
                <a:sym typeface="Public Sans"/>
              </a:rPr>
              <a:t>  Being a Developer of direct projects</a:t>
            </a:r>
          </a:p>
        </p:txBody>
      </p:sp>
      <p:sp>
        <p:nvSpPr>
          <p:cNvPr id="7" name="TextBox 6">
            <a:extLst>
              <a:ext uri="{FF2B5EF4-FFF2-40B4-BE49-F238E27FC236}">
                <a16:creationId xmlns:a16="http://schemas.microsoft.com/office/drawing/2014/main" id="{7C6FEFCE-0989-4317-F563-5AB3E422F501}"/>
              </a:ext>
            </a:extLst>
          </p:cNvPr>
          <p:cNvSpPr txBox="1"/>
          <p:nvPr/>
        </p:nvSpPr>
        <p:spPr>
          <a:xfrm>
            <a:off x="6096000" y="1085981"/>
            <a:ext cx="5695462" cy="535531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Other Opportunities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Policy Research &amp; Development – advocate for policies for below-market housing</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Community Engagement – education, forums, surveys to gather public input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Technical Assistance and Resources – help navigate funding and regulatory processes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Foster and facilitate public-private partnerships to leverage private investment for affordable housing</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Multi-jurisdictional Collaboration – work across municipal boundaries to coordinate regional solutions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3-year Workforce Investment Strategies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233A550-FC49-DE7D-BF56-36D2DB9E4FE7}"/>
              </a:ext>
            </a:extLst>
          </p:cNvPr>
          <p:cNvGraphicFramePr/>
          <p:nvPr>
            <p:extLst>
              <p:ext uri="{D42A27DB-BD31-4B8C-83A1-F6EECF244321}">
                <p14:modId xmlns:p14="http://schemas.microsoft.com/office/powerpoint/2010/main" val="43755243"/>
              </p:ext>
            </p:extLst>
          </p:nvPr>
        </p:nvGraphicFramePr>
        <p:xfrm>
          <a:off x="3618522" y="8703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E6EB372-7B5E-E5A1-4863-50A5129238DC}"/>
              </a:ext>
            </a:extLst>
          </p:cNvPr>
          <p:cNvSpPr txBox="1"/>
          <p:nvPr/>
        </p:nvSpPr>
        <p:spPr>
          <a:xfrm>
            <a:off x="5838020" y="162502"/>
            <a:ext cx="2821401" cy="707886"/>
          </a:xfrm>
          <a:prstGeom prst="rect">
            <a:avLst/>
          </a:prstGeom>
          <a:noFill/>
        </p:spPr>
        <p:txBody>
          <a:bodyPr wrap="square" rtlCol="0">
            <a:spAutoFit/>
          </a:bodyPr>
          <a:lstStyle/>
          <a:p>
            <a:pPr algn="ctr"/>
            <a:r>
              <a:rPr lang="en-US" sz="2000" b="1" dirty="0">
                <a:solidFill>
                  <a:srgbClr val="C00000"/>
                </a:solidFill>
                <a:latin typeface="Arial" panose="020B0604020202020204" pitchFamily="34" charset="0"/>
                <a:cs typeface="Arial" panose="020B0604020202020204" pitchFamily="34" charset="0"/>
              </a:rPr>
              <a:t>$2 million </a:t>
            </a:r>
          </a:p>
          <a:p>
            <a:pPr algn="ctr"/>
            <a:r>
              <a:rPr lang="en-US" sz="2000" b="1" dirty="0">
                <a:solidFill>
                  <a:srgbClr val="C00000"/>
                </a:solidFill>
                <a:latin typeface="Arial" panose="020B0604020202020204" pitchFamily="34" charset="0"/>
                <a:cs typeface="Arial" panose="020B0604020202020204" pitchFamily="34" charset="0"/>
              </a:rPr>
              <a:t>annually</a:t>
            </a:r>
          </a:p>
        </p:txBody>
      </p:sp>
      <p:pic>
        <p:nvPicPr>
          <p:cNvPr id="4" name="Google Shape;258;p14" descr="A black and white sign&#10;&#10;Description automatically generated with low confidence">
            <a:extLst>
              <a:ext uri="{FF2B5EF4-FFF2-40B4-BE49-F238E27FC236}">
                <a16:creationId xmlns:a16="http://schemas.microsoft.com/office/drawing/2014/main" id="{2BD085FE-6585-FA9A-589E-8579F5E44420}"/>
              </a:ext>
            </a:extLst>
          </p:cNvPr>
          <p:cNvPicPr preferRelativeResize="0"/>
          <p:nvPr/>
        </p:nvPicPr>
        <p:blipFill rotWithShape="1">
          <a:blip r:embed="rId7">
            <a:alphaModFix/>
          </a:blip>
          <a:srcRect/>
          <a:stretch/>
        </p:blipFill>
        <p:spPr>
          <a:xfrm>
            <a:off x="701911" y="628975"/>
            <a:ext cx="2746248" cy="1165860"/>
          </a:xfrm>
          <a:prstGeom prst="rect">
            <a:avLst/>
          </a:prstGeom>
          <a:noFill/>
          <a:ln>
            <a:noFill/>
          </a:ln>
        </p:spPr>
      </p:pic>
      <p:sp>
        <p:nvSpPr>
          <p:cNvPr id="8" name="TextBox 7">
            <a:extLst>
              <a:ext uri="{FF2B5EF4-FFF2-40B4-BE49-F238E27FC236}">
                <a16:creationId xmlns:a16="http://schemas.microsoft.com/office/drawing/2014/main" id="{B4D0A7EB-2BED-2BBE-D3AC-6CA35967F1A8}"/>
              </a:ext>
            </a:extLst>
          </p:cNvPr>
          <p:cNvSpPr txBox="1"/>
          <p:nvPr/>
        </p:nvSpPr>
        <p:spPr>
          <a:xfrm>
            <a:off x="701911" y="2036248"/>
            <a:ext cx="6096000" cy="3539430"/>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Key Staff Positions: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Executive Director</a:t>
            </a:r>
          </a:p>
          <a:p>
            <a:r>
              <a:rPr lang="en-US" sz="1400" dirty="0">
                <a:latin typeface="Arial" panose="020B0604020202020204" pitchFamily="34" charset="0"/>
                <a:cs typeface="Arial" panose="020B0604020202020204" pitchFamily="34" charset="0"/>
              </a:rPr>
              <a:t>Leadership &amp; Strategic Oversight</a:t>
            </a:r>
          </a:p>
          <a:p>
            <a:r>
              <a:rPr lang="en-US" sz="1400" dirty="0">
                <a:latin typeface="Arial" panose="020B0604020202020204" pitchFamily="34" charset="0"/>
                <a:cs typeface="Arial" panose="020B0604020202020204" pitchFamily="34" charset="0"/>
              </a:rPr>
              <a:t>Regional Collaboration &amp; Advocacy</a:t>
            </a:r>
          </a:p>
          <a:p>
            <a:r>
              <a:rPr lang="en-US" sz="1400" dirty="0">
                <a:latin typeface="Arial" panose="020B0604020202020204" pitchFamily="34" charset="0"/>
                <a:cs typeface="Arial" panose="020B0604020202020204" pitchFamily="34" charset="0"/>
              </a:rPr>
              <a:t>Research &amp; Policy Management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Housing Programs &amp; Communications/Finance Manager</a:t>
            </a:r>
          </a:p>
          <a:p>
            <a:r>
              <a:rPr lang="en-US" sz="1400" dirty="0">
                <a:latin typeface="Arial" panose="020B0604020202020204" pitchFamily="34" charset="0"/>
                <a:cs typeface="Arial" panose="020B0604020202020204" pitchFamily="34" charset="0"/>
              </a:rPr>
              <a:t>Program Management &amp; Grant Administration</a:t>
            </a:r>
          </a:p>
          <a:p>
            <a:r>
              <a:rPr lang="en-US" sz="1400" dirty="0">
                <a:latin typeface="Arial" panose="020B0604020202020204" pitchFamily="34" charset="0"/>
                <a:cs typeface="Arial" panose="020B0604020202020204" pitchFamily="34" charset="0"/>
              </a:rPr>
              <a:t>Community Engagement &amp; Outreach</a:t>
            </a:r>
          </a:p>
          <a:p>
            <a:r>
              <a:rPr lang="en-US" sz="1400" dirty="0">
                <a:latin typeface="Arial" panose="020B0604020202020204" pitchFamily="34" charset="0"/>
                <a:cs typeface="Arial" panose="020B0604020202020204" pitchFamily="34" charset="0"/>
              </a:rPr>
              <a:t>Financial Tracking &amp; Reporting</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Operations &amp; Systems Coordinator</a:t>
            </a:r>
          </a:p>
          <a:p>
            <a:r>
              <a:rPr lang="en-US" sz="1400" dirty="0">
                <a:latin typeface="Arial" panose="020B0604020202020204" pitchFamily="34" charset="0"/>
                <a:cs typeface="Arial" panose="020B0604020202020204" pitchFamily="34" charset="0"/>
              </a:rPr>
              <a:t>General Operations &amp; Office Management</a:t>
            </a:r>
          </a:p>
          <a:p>
            <a:r>
              <a:rPr lang="en-US" sz="1400" dirty="0">
                <a:latin typeface="Arial" panose="020B0604020202020204" pitchFamily="34" charset="0"/>
                <a:cs typeface="Arial" panose="020B0604020202020204" pitchFamily="34" charset="0"/>
              </a:rPr>
              <a:t>Financial Systems &amp; Compliance</a:t>
            </a:r>
          </a:p>
          <a:p>
            <a:r>
              <a:rPr lang="en-US" sz="1400" dirty="0">
                <a:latin typeface="Arial" panose="020B0604020202020204" pitchFamily="34" charset="0"/>
                <a:cs typeface="Arial" panose="020B0604020202020204" pitchFamily="34" charset="0"/>
              </a:rPr>
              <a:t>Administrative Support</a:t>
            </a:r>
          </a:p>
        </p:txBody>
      </p:sp>
    </p:spTree>
    <p:extLst>
      <p:ext uri="{BB962C8B-B14F-4D97-AF65-F5344CB8AC3E}">
        <p14:creationId xmlns:p14="http://schemas.microsoft.com/office/powerpoint/2010/main" val="842904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4B056B3A-C25A-C34E-ADB4-51E9DB3F0B05}"/>
            </a:ext>
          </a:extLst>
        </p:cNvPr>
        <p:cNvGrpSpPr/>
        <p:nvPr/>
      </p:nvGrpSpPr>
      <p:grpSpPr>
        <a:xfrm>
          <a:off x="0" y="0"/>
          <a:ext cx="0" cy="0"/>
          <a:chOff x="0" y="0"/>
          <a:chExt cx="0" cy="0"/>
        </a:xfrm>
      </p:grpSpPr>
      <p:sp>
        <p:nvSpPr>
          <p:cNvPr id="319" name="Google Shape;319;p21">
            <a:extLst>
              <a:ext uri="{FF2B5EF4-FFF2-40B4-BE49-F238E27FC236}">
                <a16:creationId xmlns:a16="http://schemas.microsoft.com/office/drawing/2014/main" id="{411BFD7E-91A6-6DA5-7D06-59FC7CDF8D78}"/>
              </a:ext>
            </a:extLst>
          </p:cNvPr>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0" name="Google Shape;320;p21">
            <a:extLst>
              <a:ext uri="{FF2B5EF4-FFF2-40B4-BE49-F238E27FC236}">
                <a16:creationId xmlns:a16="http://schemas.microsoft.com/office/drawing/2014/main" id="{CADCD460-2052-5703-EA96-4543E087FEF0}"/>
              </a:ext>
            </a:extLst>
          </p:cNvPr>
          <p:cNvSpPr txBox="1">
            <a:spLocks noGrp="1"/>
          </p:cNvSpPr>
          <p:nvPr>
            <p:ph type="ctrTitle" idx="4294967295"/>
          </p:nvPr>
        </p:nvSpPr>
        <p:spPr>
          <a:xfrm>
            <a:off x="2704123" y="164189"/>
            <a:ext cx="11499850" cy="768350"/>
          </a:xfrm>
          <a:prstGeom prst="rect">
            <a:avLst/>
          </a:prstGeom>
          <a:noFill/>
          <a:ln>
            <a:noFill/>
          </a:ln>
        </p:spPr>
        <p:txBody>
          <a:bodyPr spcFirstLastPara="1" wrap="square" lIns="91450" tIns="45700" rIns="91450" bIns="45700" anchor="b" anchorCtr="0">
            <a:normAutofit/>
          </a:bodyPr>
          <a:lstStyle/>
          <a:p>
            <a:pPr marL="0" marR="0" lvl="0" indent="0" algn="l" rtl="0">
              <a:lnSpc>
                <a:spcPct val="90000"/>
              </a:lnSpc>
              <a:spcBef>
                <a:spcPts val="0"/>
              </a:spcBef>
              <a:spcAft>
                <a:spcPts val="0"/>
              </a:spcAft>
              <a:buClr>
                <a:schemeClr val="accent4"/>
              </a:buClr>
              <a:buSzPts val="3200"/>
              <a:buFont typeface="Montserrat"/>
              <a:buNone/>
            </a:pPr>
            <a:r>
              <a:rPr lang="en-US" sz="3200" i="0" u="none" strike="noStrike" cap="none" dirty="0">
                <a:solidFill>
                  <a:schemeClr val="lt1"/>
                </a:solidFill>
                <a:latin typeface="Arial" panose="020B0604020202020204" pitchFamily="34" charset="0"/>
                <a:ea typeface="Avenir"/>
                <a:cs typeface="Arial" panose="020B0604020202020204" pitchFamily="34" charset="0"/>
                <a:sym typeface="Avenir"/>
              </a:rPr>
              <a:t>RH</a:t>
            </a:r>
            <a:r>
              <a:rPr lang="en-US" sz="3200" cap="none" dirty="0">
                <a:solidFill>
                  <a:schemeClr val="lt1"/>
                </a:solidFill>
                <a:latin typeface="Arial" panose="020B0604020202020204" pitchFamily="34" charset="0"/>
                <a:ea typeface="Avenir"/>
                <a:cs typeface="Arial" panose="020B0604020202020204" pitchFamily="34" charset="0"/>
                <a:sym typeface="Avenir"/>
              </a:rPr>
              <a:t>A VALUE &amp; REGIONAL ROLE</a:t>
            </a:r>
            <a:endParaRPr sz="3200" i="0" u="none" strike="noStrike" cap="none" dirty="0">
              <a:solidFill>
                <a:schemeClr val="lt1"/>
              </a:solidFill>
              <a:latin typeface="Arial" panose="020B0604020202020204" pitchFamily="34" charset="0"/>
              <a:ea typeface="Avenir"/>
              <a:cs typeface="Arial" panose="020B0604020202020204" pitchFamily="34" charset="0"/>
              <a:sym typeface="Avenir"/>
            </a:endParaRPr>
          </a:p>
        </p:txBody>
      </p:sp>
      <p:sp>
        <p:nvSpPr>
          <p:cNvPr id="321" name="Google Shape;321;p21">
            <a:extLst>
              <a:ext uri="{FF2B5EF4-FFF2-40B4-BE49-F238E27FC236}">
                <a16:creationId xmlns:a16="http://schemas.microsoft.com/office/drawing/2014/main" id="{66806466-2D34-62DA-73CD-414C3300B7B3}"/>
              </a:ext>
            </a:extLst>
          </p:cNvPr>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87E12A70-9750-1074-D11F-D6DF2519E5C1}"/>
              </a:ext>
            </a:extLst>
          </p:cNvPr>
          <p:cNvSpPr txBox="1"/>
          <p:nvPr/>
        </p:nvSpPr>
        <p:spPr>
          <a:xfrm>
            <a:off x="218830" y="1383323"/>
            <a:ext cx="6252308" cy="3170099"/>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Convener &amp; HUB for Regional Collaboration</a:t>
            </a:r>
          </a:p>
          <a:p>
            <a:pPr marL="342900" indent="-342900">
              <a:buAutoNum type="arabicPeriod"/>
            </a:pPr>
            <a:r>
              <a:rPr lang="en-US" sz="2000" dirty="0">
                <a:latin typeface="Arial" panose="020B0604020202020204" pitchFamily="34" charset="0"/>
                <a:cs typeface="Arial" panose="020B0604020202020204" pitchFamily="34" charset="0"/>
              </a:rPr>
              <a:t>Address Funding Needs &amp; Administer Local Funds</a:t>
            </a:r>
          </a:p>
          <a:p>
            <a:pPr marL="342900" indent="-342900">
              <a:buAutoNum type="arabicPeriod"/>
            </a:pPr>
            <a:r>
              <a:rPr lang="en-US" sz="2000" dirty="0">
                <a:latin typeface="Arial" panose="020B0604020202020204" pitchFamily="34" charset="0"/>
                <a:cs typeface="Arial" panose="020B0604020202020204" pitchFamily="34" charset="0"/>
              </a:rPr>
              <a:t>Capacity for Regional Housing Work</a:t>
            </a:r>
          </a:p>
          <a:p>
            <a:pPr marL="342900" indent="-342900">
              <a:buAutoNum type="arabicPeriod"/>
            </a:pPr>
            <a:r>
              <a:rPr lang="en-US" sz="2000" dirty="0">
                <a:latin typeface="Arial" panose="020B0604020202020204" pitchFamily="34" charset="0"/>
                <a:cs typeface="Arial" panose="020B0604020202020204" pitchFamily="34" charset="0"/>
              </a:rPr>
              <a:t>Pursuing Opportunities (pursuing grants, technical assistance)</a:t>
            </a:r>
          </a:p>
          <a:p>
            <a:pPr marL="342900" indent="-342900">
              <a:buAutoNum type="arabicPeriod"/>
            </a:pPr>
            <a:r>
              <a:rPr lang="en-US" sz="2000" dirty="0">
                <a:latin typeface="Arial" panose="020B0604020202020204" pitchFamily="34" charset="0"/>
                <a:cs typeface="Arial" panose="020B0604020202020204" pitchFamily="34" charset="0"/>
              </a:rPr>
              <a:t>Policy Development Assistance &amp; Pipeline Coordination</a:t>
            </a:r>
          </a:p>
          <a:p>
            <a:pPr marL="342900" indent="-342900">
              <a:buAutoNum type="arabicPeriod"/>
            </a:pPr>
            <a:r>
              <a:rPr lang="en-US" sz="2000" dirty="0">
                <a:latin typeface="Arial" panose="020B0604020202020204" pitchFamily="34" charset="0"/>
                <a:cs typeface="Arial" panose="020B0604020202020204" pitchFamily="34" charset="0"/>
              </a:rPr>
              <a:t>Data &amp; Research HUB for Regional Housing</a:t>
            </a:r>
          </a:p>
          <a:p>
            <a:pPr marL="342900" indent="-342900">
              <a:buAutoNum type="arabicPeriod"/>
            </a:pPr>
            <a:r>
              <a:rPr lang="en-US" sz="2000" dirty="0">
                <a:latin typeface="Arial" panose="020B0604020202020204" pitchFamily="34" charset="0"/>
                <a:cs typeface="Arial" panose="020B0604020202020204" pitchFamily="34" charset="0"/>
              </a:rPr>
              <a:t>Pre-development Assistance &amp; Pipeline Coordination</a:t>
            </a:r>
          </a:p>
        </p:txBody>
      </p:sp>
      <p:sp>
        <p:nvSpPr>
          <p:cNvPr id="9" name="TextBox 8">
            <a:extLst>
              <a:ext uri="{FF2B5EF4-FFF2-40B4-BE49-F238E27FC236}">
                <a16:creationId xmlns:a16="http://schemas.microsoft.com/office/drawing/2014/main" id="{D4E27B25-5E0D-FEE2-956D-920A4D3F48B1}"/>
              </a:ext>
            </a:extLst>
          </p:cNvPr>
          <p:cNvSpPr txBox="1"/>
          <p:nvPr/>
        </p:nvSpPr>
        <p:spPr>
          <a:xfrm>
            <a:off x="6471138" y="1383323"/>
            <a:ext cx="6103816"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8.  Foster Public Private Partnerships</a:t>
            </a:r>
          </a:p>
          <a:p>
            <a:r>
              <a:rPr lang="en-US" sz="2000" dirty="0">
                <a:latin typeface="Arial" panose="020B0604020202020204" pitchFamily="34" charset="0"/>
                <a:cs typeface="Arial" panose="020B0604020202020204" pitchFamily="34" charset="0"/>
              </a:rPr>
              <a:t>9.  Community Engagement &amp; Inclusive Outreach</a:t>
            </a:r>
          </a:p>
          <a:p>
            <a:r>
              <a:rPr lang="en-US" sz="2000" dirty="0">
                <a:latin typeface="Arial" panose="020B0604020202020204" pitchFamily="34" charset="0"/>
                <a:cs typeface="Arial" panose="020B0604020202020204" pitchFamily="34" charset="0"/>
              </a:rPr>
              <a:t>10. Education &amp; Capacity Building</a:t>
            </a:r>
          </a:p>
          <a:p>
            <a:r>
              <a:rPr lang="en-US" sz="2000" dirty="0">
                <a:latin typeface="Arial" panose="020B0604020202020204" pitchFamily="34" charset="0"/>
                <a:cs typeface="Arial" panose="020B0604020202020204" pitchFamily="34" charset="0"/>
              </a:rPr>
              <a:t>11. Resource Pooling &amp; Risk Management Tools</a:t>
            </a:r>
          </a:p>
          <a:p>
            <a:r>
              <a:rPr lang="en-US" sz="2000" dirty="0">
                <a:latin typeface="Arial" panose="020B0604020202020204" pitchFamily="34" charset="0"/>
                <a:cs typeface="Arial" panose="020B0604020202020204" pitchFamily="34" charset="0"/>
              </a:rPr>
              <a:t>12. Promote Sustainable, Long-term Affordability</a:t>
            </a:r>
          </a:p>
          <a:p>
            <a:r>
              <a:rPr lang="en-US" sz="2000" dirty="0">
                <a:latin typeface="Arial" panose="020B0604020202020204" pitchFamily="34" charset="0"/>
                <a:cs typeface="Arial" panose="020B0604020202020204" pitchFamily="34" charset="0"/>
              </a:rPr>
              <a:t>13. Land Banking &amp; Strategic Site Control</a:t>
            </a:r>
          </a:p>
          <a:p>
            <a:r>
              <a:rPr lang="en-US" sz="2000" dirty="0">
                <a:latin typeface="Arial" panose="020B0604020202020204" pitchFamily="34" charset="0"/>
                <a:cs typeface="Arial" panose="020B0604020202020204" pitchFamily="34" charset="0"/>
              </a:rPr>
              <a:t>14. Elevate Awareness &amp; Support for Housing</a:t>
            </a:r>
          </a:p>
        </p:txBody>
      </p:sp>
      <p:pic>
        <p:nvPicPr>
          <p:cNvPr id="11" name="Picture 10" descr="A group of multi colored wooden stick figures">
            <a:extLst>
              <a:ext uri="{FF2B5EF4-FFF2-40B4-BE49-F238E27FC236}">
                <a16:creationId xmlns:a16="http://schemas.microsoft.com/office/drawing/2014/main" id="{7BE4235D-62F2-8E65-11C6-99AE22C2AFC5}"/>
              </a:ext>
            </a:extLst>
          </p:cNvPr>
          <p:cNvPicPr>
            <a:picLocks noChangeAspect="1"/>
          </p:cNvPicPr>
          <p:nvPr/>
        </p:nvPicPr>
        <p:blipFill>
          <a:blip r:embed="rId3"/>
          <a:stretch>
            <a:fillRect/>
          </a:stretch>
        </p:blipFill>
        <p:spPr>
          <a:xfrm>
            <a:off x="2907324" y="4376983"/>
            <a:ext cx="6189784" cy="2155357"/>
          </a:xfrm>
          <a:prstGeom prst="rect">
            <a:avLst/>
          </a:prstGeom>
        </p:spPr>
      </p:pic>
    </p:spTree>
    <p:extLst>
      <p:ext uri="{BB962C8B-B14F-4D97-AF65-F5344CB8AC3E}">
        <p14:creationId xmlns:p14="http://schemas.microsoft.com/office/powerpoint/2010/main" val="178974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9372C719-E83F-9AAA-37BC-7255BC6F9F5F}"/>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5E3B4D46-1711-3737-C803-1EAA071C7D08}"/>
              </a:ext>
            </a:extLst>
          </p:cNvPr>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0" name="Google Shape;110;p3">
            <a:extLst>
              <a:ext uri="{FF2B5EF4-FFF2-40B4-BE49-F238E27FC236}">
                <a16:creationId xmlns:a16="http://schemas.microsoft.com/office/drawing/2014/main" id="{865178B5-74C7-FB8B-CFDF-EF29DAE814FE}"/>
              </a:ext>
            </a:extLst>
          </p:cNvPr>
          <p:cNvGrpSpPr/>
          <p:nvPr/>
        </p:nvGrpSpPr>
        <p:grpSpPr>
          <a:xfrm>
            <a:off x="0" y="6516005"/>
            <a:ext cx="12192000" cy="338852"/>
            <a:chOff x="0" y="6497717"/>
            <a:chExt cx="12192000" cy="338852"/>
          </a:xfrm>
        </p:grpSpPr>
        <p:sp>
          <p:nvSpPr>
            <p:cNvPr id="111" name="Google Shape;111;p3">
              <a:extLst>
                <a:ext uri="{FF2B5EF4-FFF2-40B4-BE49-F238E27FC236}">
                  <a16:creationId xmlns:a16="http://schemas.microsoft.com/office/drawing/2014/main" id="{FC1B9E35-D45A-1BDD-EA41-CBA91E8977AE}"/>
                </a:ext>
              </a:extLst>
            </p:cNvPr>
            <p:cNvSpPr/>
            <p:nvPr/>
          </p:nvSpPr>
          <p:spPr>
            <a:xfrm>
              <a:off x="0" y="6507956"/>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a:extLst>
                <a:ext uri="{FF2B5EF4-FFF2-40B4-BE49-F238E27FC236}">
                  <a16:creationId xmlns:a16="http://schemas.microsoft.com/office/drawing/2014/main" id="{D26D91BB-1C54-A5A2-162C-D960FDEE936C}"/>
                </a:ext>
              </a:extLst>
            </p:cNvPr>
            <p:cNvSpPr txBox="1"/>
            <p:nvPr/>
          </p:nvSpPr>
          <p:spPr>
            <a:xfrm>
              <a:off x="7746167" y="6497717"/>
              <a:ext cx="42566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lt1"/>
                  </a:solidFill>
                  <a:latin typeface="Avenir"/>
                  <a:ea typeface="Avenir"/>
                  <a:cs typeface="Avenir"/>
                  <a:sym typeface="Avenir"/>
                </a:rPr>
                <a:t>Regional Housing Alliance of </a:t>
              </a:r>
              <a:r>
                <a:rPr lang="en-US" sz="1600" b="0" i="0" u="none" strike="noStrike" cap="none">
                  <a:solidFill>
                    <a:schemeClr val="lt1"/>
                  </a:solidFill>
                  <a:latin typeface="Calibri"/>
                  <a:ea typeface="Calibri"/>
                  <a:cs typeface="Calibri"/>
                  <a:sym typeface="Calibri"/>
                </a:rPr>
                <a:t>La Plata County </a:t>
              </a:r>
              <a:endParaRPr sz="1800" b="0" i="0" u="none" strike="noStrike" cap="none">
                <a:solidFill>
                  <a:schemeClr val="lt1"/>
                </a:solidFill>
                <a:latin typeface="Calibri"/>
                <a:ea typeface="Calibri"/>
                <a:cs typeface="Calibri"/>
                <a:sym typeface="Calibri"/>
              </a:endParaRPr>
            </a:p>
          </p:txBody>
        </p:sp>
      </p:grpSp>
      <p:sp>
        <p:nvSpPr>
          <p:cNvPr id="113" name="Google Shape;113;p3">
            <a:extLst>
              <a:ext uri="{FF2B5EF4-FFF2-40B4-BE49-F238E27FC236}">
                <a16:creationId xmlns:a16="http://schemas.microsoft.com/office/drawing/2014/main" id="{CE30507B-B2B4-9AC1-DD18-00F73F9E8EC4}"/>
              </a:ext>
            </a:extLst>
          </p:cNvPr>
          <p:cNvSpPr txBox="1">
            <a:spLocks noGrp="1"/>
          </p:cNvSpPr>
          <p:nvPr>
            <p:ph type="ctrTitle"/>
          </p:nvPr>
        </p:nvSpPr>
        <p:spPr>
          <a:xfrm>
            <a:off x="2162850" y="193177"/>
            <a:ext cx="7866300" cy="728764"/>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Rha history &amp; roadmap</a:t>
            </a:r>
            <a:endParaRPr sz="3200" dirty="0">
              <a:latin typeface="Arial" panose="020B0604020202020204" pitchFamily="34" charset="0"/>
              <a:ea typeface="Avenir"/>
              <a:cs typeface="Arial" panose="020B0604020202020204" pitchFamily="34" charset="0"/>
              <a:sym typeface="Avenir"/>
            </a:endParaRPr>
          </a:p>
        </p:txBody>
      </p:sp>
      <p:sp>
        <p:nvSpPr>
          <p:cNvPr id="115" name="Google Shape;115;p3">
            <a:extLst>
              <a:ext uri="{FF2B5EF4-FFF2-40B4-BE49-F238E27FC236}">
                <a16:creationId xmlns:a16="http://schemas.microsoft.com/office/drawing/2014/main" id="{CAAAA62E-8C9B-0019-96BA-EC900A0CDE25}"/>
              </a:ext>
            </a:extLst>
          </p:cNvPr>
          <p:cNvSpPr/>
          <p:nvPr/>
        </p:nvSpPr>
        <p:spPr>
          <a:xfrm>
            <a:off x="0" y="106797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905514F3-1F58-24B3-725B-35217546B5A6}"/>
              </a:ext>
            </a:extLst>
          </p:cNvPr>
          <p:cNvGraphicFramePr>
            <a:graphicFrameLocks noGrp="1"/>
          </p:cNvGraphicFramePr>
          <p:nvPr>
            <p:extLst>
              <p:ext uri="{D42A27DB-BD31-4B8C-83A1-F6EECF244321}">
                <p14:modId xmlns:p14="http://schemas.microsoft.com/office/powerpoint/2010/main" val="913407454"/>
              </p:ext>
            </p:extLst>
          </p:nvPr>
        </p:nvGraphicFramePr>
        <p:xfrm>
          <a:off x="195384" y="1444039"/>
          <a:ext cx="754380" cy="422764"/>
        </p:xfrm>
        <a:graphic>
          <a:graphicData uri="http://schemas.openxmlformats.org/drawingml/2006/table">
            <a:tbl>
              <a:tblPr firstRow="1" bandRow="1">
                <a:tableStyleId>{BA02DB1B-29E8-40B4-A02A-C7BCC6CBCC91}</a:tableStyleId>
              </a:tblPr>
              <a:tblGrid>
                <a:gridCol w="754380">
                  <a:extLst>
                    <a:ext uri="{9D8B030D-6E8A-4147-A177-3AD203B41FA5}">
                      <a16:colId xmlns:a16="http://schemas.microsoft.com/office/drawing/2014/main" val="1796242936"/>
                    </a:ext>
                  </a:extLst>
                </a:gridCol>
              </a:tblGrid>
              <a:tr h="422764">
                <a:tc>
                  <a:txBody>
                    <a:bodyPr/>
                    <a:lstStyle/>
                    <a:p>
                      <a:pPr algn="ctr"/>
                      <a:r>
                        <a:rPr lang="en-US" dirty="0"/>
                        <a:t>2004</a:t>
                      </a:r>
                    </a:p>
                  </a:txBody>
                  <a:tcPr>
                    <a:solidFill>
                      <a:schemeClr val="tx2">
                        <a:lumMod val="40000"/>
                        <a:lumOff val="60000"/>
                      </a:schemeClr>
                    </a:solidFill>
                  </a:tcPr>
                </a:tc>
                <a:extLst>
                  <a:ext uri="{0D108BD9-81ED-4DB2-BD59-A6C34878D82A}">
                    <a16:rowId xmlns:a16="http://schemas.microsoft.com/office/drawing/2014/main" val="2993429674"/>
                  </a:ext>
                </a:extLst>
              </a:tr>
            </a:tbl>
          </a:graphicData>
        </a:graphic>
      </p:graphicFrame>
      <p:graphicFrame>
        <p:nvGraphicFramePr>
          <p:cNvPr id="5" name="Table 4">
            <a:extLst>
              <a:ext uri="{FF2B5EF4-FFF2-40B4-BE49-F238E27FC236}">
                <a16:creationId xmlns:a16="http://schemas.microsoft.com/office/drawing/2014/main" id="{D9960892-2662-FDC7-5846-3192425199EA}"/>
              </a:ext>
            </a:extLst>
          </p:cNvPr>
          <p:cNvGraphicFramePr>
            <a:graphicFrameLocks noGrp="1"/>
          </p:cNvGraphicFramePr>
          <p:nvPr>
            <p:extLst>
              <p:ext uri="{D42A27DB-BD31-4B8C-83A1-F6EECF244321}">
                <p14:modId xmlns:p14="http://schemas.microsoft.com/office/powerpoint/2010/main" val="3180128058"/>
              </p:ext>
            </p:extLst>
          </p:nvPr>
        </p:nvGraphicFramePr>
        <p:xfrm>
          <a:off x="195384" y="2448006"/>
          <a:ext cx="773724" cy="365760"/>
        </p:xfrm>
        <a:graphic>
          <a:graphicData uri="http://schemas.openxmlformats.org/drawingml/2006/table">
            <a:tbl>
              <a:tblPr firstRow="1" bandRow="1">
                <a:tableStyleId>{BA02DB1B-29E8-40B4-A02A-C7BCC6CBCC91}</a:tableStyleId>
              </a:tblPr>
              <a:tblGrid>
                <a:gridCol w="773724">
                  <a:extLst>
                    <a:ext uri="{9D8B030D-6E8A-4147-A177-3AD203B41FA5}">
                      <a16:colId xmlns:a16="http://schemas.microsoft.com/office/drawing/2014/main" val="579506859"/>
                    </a:ext>
                  </a:extLst>
                </a:gridCol>
              </a:tblGrid>
              <a:tr h="211704">
                <a:tc>
                  <a:txBody>
                    <a:bodyPr/>
                    <a:lstStyle/>
                    <a:p>
                      <a:pPr algn="ctr"/>
                      <a:r>
                        <a:rPr lang="en-US" dirty="0"/>
                        <a:t>2021</a:t>
                      </a:r>
                    </a:p>
                  </a:txBody>
                  <a:tcPr>
                    <a:solidFill>
                      <a:schemeClr val="tx2">
                        <a:lumMod val="40000"/>
                        <a:lumOff val="60000"/>
                      </a:schemeClr>
                    </a:solidFill>
                  </a:tcPr>
                </a:tc>
                <a:extLst>
                  <a:ext uri="{0D108BD9-81ED-4DB2-BD59-A6C34878D82A}">
                    <a16:rowId xmlns:a16="http://schemas.microsoft.com/office/drawing/2014/main" val="2427592877"/>
                  </a:ext>
                </a:extLst>
              </a:tr>
            </a:tbl>
          </a:graphicData>
        </a:graphic>
      </p:graphicFrame>
      <p:sp>
        <p:nvSpPr>
          <p:cNvPr id="7" name="TextBox 6">
            <a:extLst>
              <a:ext uri="{FF2B5EF4-FFF2-40B4-BE49-F238E27FC236}">
                <a16:creationId xmlns:a16="http://schemas.microsoft.com/office/drawing/2014/main" id="{46FF178A-8D9C-6050-7E12-8476233F78D3}"/>
              </a:ext>
            </a:extLst>
          </p:cNvPr>
          <p:cNvSpPr txBox="1"/>
          <p:nvPr/>
        </p:nvSpPr>
        <p:spPr>
          <a:xfrm>
            <a:off x="969108" y="2400607"/>
            <a:ext cx="11222892" cy="1077218"/>
          </a:xfrm>
          <a:prstGeom prst="rect">
            <a:avLst/>
          </a:prstGeom>
          <a:noFill/>
        </p:spPr>
        <p:txBody>
          <a:bodyPr wrap="square">
            <a:spAutoFit/>
          </a:bodyPr>
          <a:lstStyle/>
          <a:p>
            <a:pPr marL="285750" indent="-285750" algn="l">
              <a:spcBef>
                <a:spcPts val="0"/>
              </a:spcBef>
              <a:buFont typeface="Wingdings" panose="05000000000000000000" pitchFamily="2" charset="2"/>
              <a:buChar char="q"/>
            </a:pPr>
            <a:r>
              <a:rPr lang="en-US" sz="1600" dirty="0">
                <a:effectLst/>
                <a:latin typeface="Arial" panose="020B0604020202020204" pitchFamily="34" charset="0"/>
                <a:ea typeface="Times New Roman" panose="02020603050405020304" pitchFamily="18" charset="0"/>
                <a:cs typeface="Arial" panose="020B0604020202020204" pitchFamily="34" charset="0"/>
              </a:rPr>
              <a:t>RHA board held a retreat and developed an action plan that defines goals for Leadership, Staffing, Funding, and Development. </a:t>
            </a:r>
          </a:p>
          <a:p>
            <a:pPr algn="l">
              <a:spcBef>
                <a:spcPts val="0"/>
              </a:spcBef>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a:spcBef>
                <a:spcPts val="0"/>
              </a:spcBef>
              <a:buFont typeface="Wingdings" panose="05000000000000000000" pitchFamily="2" charset="2"/>
              <a:buChar char="q"/>
            </a:pPr>
            <a:r>
              <a:rPr lang="en-US" sz="1600" dirty="0">
                <a:effectLst/>
                <a:latin typeface="Arial" panose="020B0604020202020204" pitchFamily="34" charset="0"/>
                <a:ea typeface="Times New Roman" panose="02020603050405020304" pitchFamily="18" charset="0"/>
                <a:cs typeface="Arial" panose="020B0604020202020204" pitchFamily="34" charset="0"/>
              </a:rPr>
              <a:t>Sixth Amended and Restated Intergovernmental Agreement (IGA) created.</a:t>
            </a:r>
          </a:p>
        </p:txBody>
      </p:sp>
      <p:sp>
        <p:nvSpPr>
          <p:cNvPr id="9" name="TextBox 8">
            <a:extLst>
              <a:ext uri="{FF2B5EF4-FFF2-40B4-BE49-F238E27FC236}">
                <a16:creationId xmlns:a16="http://schemas.microsoft.com/office/drawing/2014/main" id="{79A7FAB8-5B3D-84ED-B02A-E873B7A7C7E0}"/>
              </a:ext>
            </a:extLst>
          </p:cNvPr>
          <p:cNvSpPr txBox="1"/>
          <p:nvPr/>
        </p:nvSpPr>
        <p:spPr>
          <a:xfrm>
            <a:off x="959436" y="1409994"/>
            <a:ext cx="11556752" cy="830997"/>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spc="-10" dirty="0">
                <a:latin typeface="Arial" panose="020B0604020202020204" pitchFamily="34" charset="0"/>
                <a:cs typeface="Arial" panose="020B0604020202020204" pitchFamily="34" charset="0"/>
              </a:rPr>
              <a:t>The Regional Housing Alliance of La Plata County is a Multi-Jurisdictional Regional Housing Authority (RHA) created by an Intergovernmental Agreement (IGA) between La Plata County, City of Durango, Town of Bayfield, and Town of Ignacio.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spc="-10" dirty="0">
                <a:latin typeface="Arial" panose="020B0604020202020204" pitchFamily="34" charset="0"/>
                <a:cs typeface="Arial" panose="020B0604020202020204" pitchFamily="34" charset="0"/>
              </a:rPr>
              <a:t>RHA goes dormant 2017</a:t>
            </a:r>
          </a:p>
        </p:txBody>
      </p:sp>
      <p:graphicFrame>
        <p:nvGraphicFramePr>
          <p:cNvPr id="10" name="Table 9">
            <a:extLst>
              <a:ext uri="{FF2B5EF4-FFF2-40B4-BE49-F238E27FC236}">
                <a16:creationId xmlns:a16="http://schemas.microsoft.com/office/drawing/2014/main" id="{1E1BBC35-9A6B-264A-3F1D-6CEDFB18E05B}"/>
              </a:ext>
            </a:extLst>
          </p:cNvPr>
          <p:cNvGraphicFramePr>
            <a:graphicFrameLocks noGrp="1"/>
          </p:cNvGraphicFramePr>
          <p:nvPr>
            <p:extLst>
              <p:ext uri="{D42A27DB-BD31-4B8C-83A1-F6EECF244321}">
                <p14:modId xmlns:p14="http://schemas.microsoft.com/office/powerpoint/2010/main" val="1235947245"/>
              </p:ext>
            </p:extLst>
          </p:nvPr>
        </p:nvGraphicFramePr>
        <p:xfrm>
          <a:off x="195384" y="3806020"/>
          <a:ext cx="773724" cy="365760"/>
        </p:xfrm>
        <a:graphic>
          <a:graphicData uri="http://schemas.openxmlformats.org/drawingml/2006/table">
            <a:tbl>
              <a:tblPr firstRow="1" bandRow="1">
                <a:tableStyleId>{BA02DB1B-29E8-40B4-A02A-C7BCC6CBCC91}</a:tableStyleId>
              </a:tblPr>
              <a:tblGrid>
                <a:gridCol w="773724">
                  <a:extLst>
                    <a:ext uri="{9D8B030D-6E8A-4147-A177-3AD203B41FA5}">
                      <a16:colId xmlns:a16="http://schemas.microsoft.com/office/drawing/2014/main" val="579506859"/>
                    </a:ext>
                  </a:extLst>
                </a:gridCol>
              </a:tblGrid>
              <a:tr h="0">
                <a:tc>
                  <a:txBody>
                    <a:bodyPr/>
                    <a:lstStyle/>
                    <a:p>
                      <a:pPr algn="ctr"/>
                      <a:r>
                        <a:rPr lang="en-US" dirty="0"/>
                        <a:t>2022</a:t>
                      </a:r>
                    </a:p>
                  </a:txBody>
                  <a:tcPr>
                    <a:solidFill>
                      <a:schemeClr val="tx2">
                        <a:lumMod val="40000"/>
                        <a:lumOff val="60000"/>
                      </a:schemeClr>
                    </a:solidFill>
                  </a:tcPr>
                </a:tc>
                <a:extLst>
                  <a:ext uri="{0D108BD9-81ED-4DB2-BD59-A6C34878D82A}">
                    <a16:rowId xmlns:a16="http://schemas.microsoft.com/office/drawing/2014/main" val="2427592877"/>
                  </a:ext>
                </a:extLst>
              </a:tr>
            </a:tbl>
          </a:graphicData>
        </a:graphic>
      </p:graphicFrame>
      <p:sp>
        <p:nvSpPr>
          <p:cNvPr id="13" name="TextBox 12">
            <a:extLst>
              <a:ext uri="{FF2B5EF4-FFF2-40B4-BE49-F238E27FC236}">
                <a16:creationId xmlns:a16="http://schemas.microsoft.com/office/drawing/2014/main" id="{2A4A527A-F332-44CF-02F5-A9372CF58071}"/>
              </a:ext>
            </a:extLst>
          </p:cNvPr>
          <p:cNvSpPr txBox="1"/>
          <p:nvPr/>
        </p:nvSpPr>
        <p:spPr>
          <a:xfrm>
            <a:off x="969109" y="3726228"/>
            <a:ext cx="11222891" cy="1077218"/>
          </a:xfrm>
          <a:prstGeom prst="rect">
            <a:avLst/>
          </a:prstGeom>
          <a:noFill/>
        </p:spPr>
        <p:txBody>
          <a:bodyPr wrap="square">
            <a:spAutoFit/>
          </a:bodyPr>
          <a:lstStyle/>
          <a:p>
            <a:pPr marL="285750" indent="-285750">
              <a:buFont typeface="Wingdings" panose="05000000000000000000"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RHA entered an Intergovernmental 3-year (2023-2025) Funding Agreement with 4 government partners </a:t>
            </a:r>
          </a:p>
          <a:p>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n-US" sz="1600" dirty="0">
                <a:effectLst/>
                <a:latin typeface="Arial" panose="020B0604020202020204" pitchFamily="34" charset="0"/>
                <a:ea typeface="Times New Roman" panose="02020603050405020304" pitchFamily="18" charset="0"/>
                <a:cs typeface="Arial" panose="020B0604020202020204" pitchFamily="34" charset="0"/>
              </a:rPr>
              <a:t>RHA enters a Professional Services </a:t>
            </a:r>
            <a:r>
              <a:rPr lang="en-US" sz="1600" dirty="0">
                <a:latin typeface="Arial" panose="020B0604020202020204" pitchFamily="34" charset="0"/>
                <a:ea typeface="Times New Roman" panose="02020603050405020304" pitchFamily="18" charset="0"/>
                <a:cs typeface="Arial" panose="020B0604020202020204" pitchFamily="34" charset="0"/>
              </a:rPr>
              <a:t>and separate A</a:t>
            </a:r>
            <a:r>
              <a:rPr lang="en-US" sz="1600" dirty="0">
                <a:effectLst/>
                <a:latin typeface="Arial" panose="020B0604020202020204" pitchFamily="34" charset="0"/>
                <a:ea typeface="Times New Roman" panose="02020603050405020304" pitchFamily="18" charset="0"/>
                <a:cs typeface="Arial" panose="020B0604020202020204" pitchFamily="34" charset="0"/>
              </a:rPr>
              <a:t>dministrative </a:t>
            </a:r>
            <a:r>
              <a:rPr lang="en-US" sz="1600" dirty="0">
                <a:latin typeface="Arial" panose="020B0604020202020204" pitchFamily="34" charset="0"/>
                <a:ea typeface="Times New Roman" panose="02020603050405020304" pitchFamily="18" charset="0"/>
                <a:cs typeface="Arial" panose="020B0604020202020204" pitchFamily="34" charset="0"/>
              </a:rPr>
              <a:t>S</a:t>
            </a:r>
            <a:r>
              <a:rPr lang="en-US" sz="1600" dirty="0">
                <a:effectLst/>
                <a:latin typeface="Arial" panose="020B0604020202020204" pitchFamily="34" charset="0"/>
                <a:ea typeface="Times New Roman" panose="02020603050405020304" pitchFamily="18" charset="0"/>
                <a:cs typeface="Arial" panose="020B0604020202020204" pitchFamily="34" charset="0"/>
              </a:rPr>
              <a:t>ervices contract with the Econ. Alliance in November</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endParaRPr lang="en-US" sz="1600" dirty="0"/>
          </a:p>
        </p:txBody>
      </p:sp>
      <p:graphicFrame>
        <p:nvGraphicFramePr>
          <p:cNvPr id="16" name="Table 15">
            <a:extLst>
              <a:ext uri="{FF2B5EF4-FFF2-40B4-BE49-F238E27FC236}">
                <a16:creationId xmlns:a16="http://schemas.microsoft.com/office/drawing/2014/main" id="{1990F324-AB97-4299-93A8-A8BBD34CA488}"/>
              </a:ext>
            </a:extLst>
          </p:cNvPr>
          <p:cNvGraphicFramePr>
            <a:graphicFrameLocks noGrp="1"/>
          </p:cNvGraphicFramePr>
          <p:nvPr>
            <p:extLst>
              <p:ext uri="{D42A27DB-BD31-4B8C-83A1-F6EECF244321}">
                <p14:modId xmlns:p14="http://schemas.microsoft.com/office/powerpoint/2010/main" val="3909492977"/>
              </p:ext>
            </p:extLst>
          </p:nvPr>
        </p:nvGraphicFramePr>
        <p:xfrm>
          <a:off x="185712" y="4911423"/>
          <a:ext cx="773724" cy="365760"/>
        </p:xfrm>
        <a:graphic>
          <a:graphicData uri="http://schemas.openxmlformats.org/drawingml/2006/table">
            <a:tbl>
              <a:tblPr firstRow="1" bandRow="1">
                <a:tableStyleId>{BA02DB1B-29E8-40B4-A02A-C7BCC6CBCC91}</a:tableStyleId>
              </a:tblPr>
              <a:tblGrid>
                <a:gridCol w="773724">
                  <a:extLst>
                    <a:ext uri="{9D8B030D-6E8A-4147-A177-3AD203B41FA5}">
                      <a16:colId xmlns:a16="http://schemas.microsoft.com/office/drawing/2014/main" val="579506859"/>
                    </a:ext>
                  </a:extLst>
                </a:gridCol>
              </a:tblGrid>
              <a:tr h="0">
                <a:tc>
                  <a:txBody>
                    <a:bodyPr/>
                    <a:lstStyle/>
                    <a:p>
                      <a:pPr algn="ctr"/>
                      <a:r>
                        <a:rPr lang="en-US" dirty="0"/>
                        <a:t>2024</a:t>
                      </a:r>
                    </a:p>
                  </a:txBody>
                  <a:tcPr>
                    <a:solidFill>
                      <a:schemeClr val="tx2">
                        <a:lumMod val="40000"/>
                        <a:lumOff val="60000"/>
                      </a:schemeClr>
                    </a:solidFill>
                  </a:tcPr>
                </a:tc>
                <a:extLst>
                  <a:ext uri="{0D108BD9-81ED-4DB2-BD59-A6C34878D82A}">
                    <a16:rowId xmlns:a16="http://schemas.microsoft.com/office/drawing/2014/main" val="2427592877"/>
                  </a:ext>
                </a:extLst>
              </a:tr>
            </a:tbl>
          </a:graphicData>
        </a:graphic>
      </p:graphicFrame>
      <p:sp>
        <p:nvSpPr>
          <p:cNvPr id="17" name="TextBox 16">
            <a:extLst>
              <a:ext uri="{FF2B5EF4-FFF2-40B4-BE49-F238E27FC236}">
                <a16:creationId xmlns:a16="http://schemas.microsoft.com/office/drawing/2014/main" id="{1647B855-6A9D-069D-5934-92E0141A540A}"/>
              </a:ext>
            </a:extLst>
          </p:cNvPr>
          <p:cNvSpPr txBox="1"/>
          <p:nvPr/>
        </p:nvSpPr>
        <p:spPr>
          <a:xfrm>
            <a:off x="959436" y="4889367"/>
            <a:ext cx="11222890" cy="584775"/>
          </a:xfrm>
          <a:prstGeom prst="rect">
            <a:avLst/>
          </a:prstGeom>
          <a:noFill/>
        </p:spPr>
        <p:txBody>
          <a:bodyPr wrap="square" rtlCol="0">
            <a:spAutoFit/>
          </a:body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Town of Ignacio awarded DOLA Local Planning Capacity Grant  $192,400 one-time funds, on behalf of the RHA, to help build capacity and infrastructure for 4 government partners on Prop 123 goals for affordable housing</a:t>
            </a:r>
          </a:p>
        </p:txBody>
      </p:sp>
      <p:graphicFrame>
        <p:nvGraphicFramePr>
          <p:cNvPr id="18" name="Table 17">
            <a:extLst>
              <a:ext uri="{FF2B5EF4-FFF2-40B4-BE49-F238E27FC236}">
                <a16:creationId xmlns:a16="http://schemas.microsoft.com/office/drawing/2014/main" id="{2127CC02-0975-C3EC-292F-B9D4977E519B}"/>
              </a:ext>
            </a:extLst>
          </p:cNvPr>
          <p:cNvGraphicFramePr>
            <a:graphicFrameLocks noGrp="1"/>
          </p:cNvGraphicFramePr>
          <p:nvPr>
            <p:extLst>
              <p:ext uri="{D42A27DB-BD31-4B8C-83A1-F6EECF244321}">
                <p14:modId xmlns:p14="http://schemas.microsoft.com/office/powerpoint/2010/main" val="3126768211"/>
              </p:ext>
            </p:extLst>
          </p:nvPr>
        </p:nvGraphicFramePr>
        <p:xfrm>
          <a:off x="195384" y="5771204"/>
          <a:ext cx="773724" cy="365760"/>
        </p:xfrm>
        <a:graphic>
          <a:graphicData uri="http://schemas.openxmlformats.org/drawingml/2006/table">
            <a:tbl>
              <a:tblPr firstRow="1" bandRow="1">
                <a:tableStyleId>{BA02DB1B-29E8-40B4-A02A-C7BCC6CBCC91}</a:tableStyleId>
              </a:tblPr>
              <a:tblGrid>
                <a:gridCol w="773724">
                  <a:extLst>
                    <a:ext uri="{9D8B030D-6E8A-4147-A177-3AD203B41FA5}">
                      <a16:colId xmlns:a16="http://schemas.microsoft.com/office/drawing/2014/main" val="579506859"/>
                    </a:ext>
                  </a:extLst>
                </a:gridCol>
              </a:tblGrid>
              <a:tr h="0">
                <a:tc>
                  <a:txBody>
                    <a:bodyPr/>
                    <a:lstStyle/>
                    <a:p>
                      <a:pPr algn="ctr"/>
                      <a:r>
                        <a:rPr lang="en-US" dirty="0"/>
                        <a:t>2025</a:t>
                      </a:r>
                    </a:p>
                  </a:txBody>
                  <a:tcPr>
                    <a:solidFill>
                      <a:schemeClr val="tx2">
                        <a:lumMod val="40000"/>
                        <a:lumOff val="60000"/>
                      </a:schemeClr>
                    </a:solidFill>
                  </a:tcPr>
                </a:tc>
                <a:extLst>
                  <a:ext uri="{0D108BD9-81ED-4DB2-BD59-A6C34878D82A}">
                    <a16:rowId xmlns:a16="http://schemas.microsoft.com/office/drawing/2014/main" val="2427592877"/>
                  </a:ext>
                </a:extLst>
              </a:tr>
            </a:tbl>
          </a:graphicData>
        </a:graphic>
      </p:graphicFrame>
      <p:sp>
        <p:nvSpPr>
          <p:cNvPr id="19" name="TextBox 18">
            <a:extLst>
              <a:ext uri="{FF2B5EF4-FFF2-40B4-BE49-F238E27FC236}">
                <a16:creationId xmlns:a16="http://schemas.microsoft.com/office/drawing/2014/main" id="{0925BD84-2B15-17F3-5CB5-09AE0F5CD9AE}"/>
              </a:ext>
            </a:extLst>
          </p:cNvPr>
          <p:cNvSpPr txBox="1"/>
          <p:nvPr/>
        </p:nvSpPr>
        <p:spPr>
          <a:xfrm>
            <a:off x="969108" y="5732437"/>
            <a:ext cx="11222892" cy="584775"/>
          </a:xfrm>
          <a:prstGeom prst="rect">
            <a:avLst/>
          </a:prstGeom>
          <a:noFill/>
        </p:spPr>
        <p:txBody>
          <a:bodyPr wrap="square" rtlCol="0">
            <a:spAutoFit/>
          </a:body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RHA Contract Director, Eva Henson, with </a:t>
            </a:r>
            <a:r>
              <a:rPr lang="en-US" sz="1600" dirty="0" err="1">
                <a:latin typeface="Arial" panose="020B0604020202020204" pitchFamily="34" charset="0"/>
                <a:cs typeface="Arial" panose="020B0604020202020204" pitchFamily="34" charset="0"/>
              </a:rPr>
              <a:t>Soluvera</a:t>
            </a:r>
            <a:r>
              <a:rPr lang="en-US" sz="1600" dirty="0">
                <a:latin typeface="Arial" panose="020B0604020202020204" pitchFamily="34" charset="0"/>
                <a:cs typeface="Arial" panose="020B0604020202020204" pitchFamily="34" charset="0"/>
              </a:rPr>
              <a:t> LLC, focused on increasing capacity to advance RHA’s mission and DOLA grant deliverables</a:t>
            </a:r>
          </a:p>
        </p:txBody>
      </p:sp>
      <p:pic>
        <p:nvPicPr>
          <p:cNvPr id="20" name="Google Shape;103;p2" descr="Economic Development Alliance Logo">
            <a:extLst>
              <a:ext uri="{FF2B5EF4-FFF2-40B4-BE49-F238E27FC236}">
                <a16:creationId xmlns:a16="http://schemas.microsoft.com/office/drawing/2014/main" id="{DB50E657-3958-8DA2-2132-0A96CFE5D888}"/>
              </a:ext>
            </a:extLst>
          </p:cNvPr>
          <p:cNvPicPr preferRelativeResize="0"/>
          <p:nvPr/>
        </p:nvPicPr>
        <p:blipFill rotWithShape="1">
          <a:blip r:embed="rId3">
            <a:alphaModFix/>
          </a:blip>
          <a:srcRect/>
          <a:stretch/>
        </p:blipFill>
        <p:spPr>
          <a:xfrm>
            <a:off x="10833822" y="3696729"/>
            <a:ext cx="1162794" cy="439365"/>
          </a:xfrm>
          <a:prstGeom prst="rect">
            <a:avLst/>
          </a:prstGeom>
          <a:noFill/>
          <a:ln>
            <a:noFill/>
          </a:ln>
        </p:spPr>
      </p:pic>
      <p:pic>
        <p:nvPicPr>
          <p:cNvPr id="21" name="Google Shape;95;p1">
            <a:extLst>
              <a:ext uri="{FF2B5EF4-FFF2-40B4-BE49-F238E27FC236}">
                <a16:creationId xmlns:a16="http://schemas.microsoft.com/office/drawing/2014/main" id="{0B246E44-EB03-958F-2C4A-F30569E4A834}"/>
              </a:ext>
            </a:extLst>
          </p:cNvPr>
          <p:cNvPicPr preferRelativeResize="0"/>
          <p:nvPr/>
        </p:nvPicPr>
        <p:blipFill rotWithShape="1">
          <a:blip r:embed="rId4">
            <a:alphaModFix/>
          </a:blip>
          <a:srcRect/>
          <a:stretch/>
        </p:blipFill>
        <p:spPr>
          <a:xfrm>
            <a:off x="9306675" y="46125"/>
            <a:ext cx="2572710" cy="940009"/>
          </a:xfrm>
          <a:prstGeom prst="rect">
            <a:avLst/>
          </a:prstGeom>
          <a:noFill/>
          <a:ln>
            <a:noFill/>
          </a:ln>
        </p:spPr>
      </p:pic>
    </p:spTree>
    <p:extLst>
      <p:ext uri="{BB962C8B-B14F-4D97-AF65-F5344CB8AC3E}">
        <p14:creationId xmlns:p14="http://schemas.microsoft.com/office/powerpoint/2010/main" val="809323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85EC7-347F-D0B0-EB68-F48739D42C37}"/>
              </a:ext>
            </a:extLst>
          </p:cNvPr>
          <p:cNvPicPr>
            <a:picLocks noChangeAspect="1"/>
          </p:cNvPicPr>
          <p:nvPr/>
        </p:nvPicPr>
        <p:blipFill>
          <a:blip r:embed="rId2"/>
          <a:stretch>
            <a:fillRect/>
          </a:stretch>
        </p:blipFill>
        <p:spPr>
          <a:xfrm>
            <a:off x="0" y="196953"/>
            <a:ext cx="12192000" cy="6464094"/>
          </a:xfrm>
          <a:prstGeom prst="rect">
            <a:avLst/>
          </a:prstGeom>
        </p:spPr>
      </p:pic>
    </p:spTree>
    <p:extLst>
      <p:ext uri="{BB962C8B-B14F-4D97-AF65-F5344CB8AC3E}">
        <p14:creationId xmlns:p14="http://schemas.microsoft.com/office/powerpoint/2010/main" val="4030914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0A7A6-FF40-D9E3-6FA6-AEFE2E154DB9}"/>
              </a:ext>
            </a:extLst>
          </p:cNvPr>
          <p:cNvPicPr>
            <a:picLocks noChangeAspect="1"/>
          </p:cNvPicPr>
          <p:nvPr/>
        </p:nvPicPr>
        <p:blipFill>
          <a:blip r:embed="rId2"/>
          <a:stretch>
            <a:fillRect/>
          </a:stretch>
        </p:blipFill>
        <p:spPr>
          <a:xfrm>
            <a:off x="0" y="127000"/>
            <a:ext cx="12192000" cy="6604000"/>
          </a:xfrm>
          <a:prstGeom prst="rect">
            <a:avLst/>
          </a:prstGeom>
        </p:spPr>
      </p:pic>
    </p:spTree>
    <p:extLst>
      <p:ext uri="{BB962C8B-B14F-4D97-AF65-F5344CB8AC3E}">
        <p14:creationId xmlns:p14="http://schemas.microsoft.com/office/powerpoint/2010/main" val="72914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3617A-BC80-1A21-F557-CCBFA3A2AF8A}"/>
              </a:ext>
            </a:extLst>
          </p:cNvPr>
          <p:cNvPicPr>
            <a:picLocks noChangeAspect="1"/>
          </p:cNvPicPr>
          <p:nvPr/>
        </p:nvPicPr>
        <p:blipFill>
          <a:blip r:embed="rId2"/>
          <a:stretch>
            <a:fillRect/>
          </a:stretch>
        </p:blipFill>
        <p:spPr>
          <a:xfrm>
            <a:off x="0" y="0"/>
            <a:ext cx="12192000" cy="6766560"/>
          </a:xfrm>
          <a:prstGeom prst="rect">
            <a:avLst/>
          </a:prstGeom>
        </p:spPr>
      </p:pic>
    </p:spTree>
    <p:extLst>
      <p:ext uri="{BB962C8B-B14F-4D97-AF65-F5344CB8AC3E}">
        <p14:creationId xmlns:p14="http://schemas.microsoft.com/office/powerpoint/2010/main" val="124752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2" name="Google Shape;312;p20"/>
          <p:cNvSpPr txBox="1">
            <a:spLocks noGrp="1"/>
          </p:cNvSpPr>
          <p:nvPr>
            <p:ph type="ctrTitle" idx="4294967295"/>
          </p:nvPr>
        </p:nvSpPr>
        <p:spPr>
          <a:xfrm>
            <a:off x="2563446" y="201978"/>
            <a:ext cx="11018838" cy="768350"/>
          </a:xfrm>
          <a:prstGeom prst="rect">
            <a:avLst/>
          </a:prstGeom>
          <a:noFill/>
          <a:ln>
            <a:noFill/>
          </a:ln>
        </p:spPr>
        <p:txBody>
          <a:bodyPr spcFirstLastPara="1" wrap="square" lIns="91450" tIns="45700" rIns="91450" bIns="45700" anchor="b" anchorCtr="0">
            <a:noAutofit/>
          </a:bodyPr>
          <a:lstStyle/>
          <a:p>
            <a:pPr marL="0" marR="0" lvl="0" indent="0" algn="l" rtl="0">
              <a:lnSpc>
                <a:spcPct val="90000"/>
              </a:lnSpc>
              <a:spcBef>
                <a:spcPts val="0"/>
              </a:spcBef>
              <a:spcAft>
                <a:spcPts val="0"/>
              </a:spcAft>
              <a:buClr>
                <a:schemeClr val="accent4"/>
              </a:buClr>
              <a:buSzPts val="3200"/>
              <a:buFont typeface="Montserrat"/>
              <a:buNone/>
            </a:pPr>
            <a:r>
              <a:rPr lang="en-US" sz="3200" i="0" u="none" strike="noStrike" cap="none" dirty="0">
                <a:solidFill>
                  <a:schemeClr val="lt1"/>
                </a:solidFill>
                <a:latin typeface="Arial" panose="020B0604020202020204" pitchFamily="34" charset="0"/>
                <a:ea typeface="Avenir"/>
                <a:cs typeface="Arial" panose="020B0604020202020204" pitchFamily="34" charset="0"/>
                <a:sym typeface="Avenir"/>
              </a:rPr>
              <a:t>S.T.E.E.R. COMMITTEE ROLE</a:t>
            </a:r>
            <a:endParaRPr sz="3200" i="0" u="none" strike="noStrike" cap="none" dirty="0">
              <a:solidFill>
                <a:schemeClr val="lt1"/>
              </a:solidFill>
              <a:latin typeface="Arial" panose="020B0604020202020204" pitchFamily="34" charset="0"/>
              <a:ea typeface="Avenir"/>
              <a:cs typeface="Arial" panose="020B0604020202020204" pitchFamily="34" charset="0"/>
              <a:sym typeface="Avenir"/>
            </a:endParaRPr>
          </a:p>
        </p:txBody>
      </p:sp>
      <p:sp>
        <p:nvSpPr>
          <p:cNvPr id="313" name="Google Shape;313;p20"/>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4" name="Google Shape;314;p20"/>
          <p:cNvSpPr txBox="1"/>
          <p:nvPr/>
        </p:nvSpPr>
        <p:spPr>
          <a:xfrm>
            <a:off x="229681" y="1208025"/>
            <a:ext cx="11962319" cy="4616608"/>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Clr>
                <a:srgbClr val="000000"/>
              </a:buClr>
              <a:buSzPts val="2000"/>
              <a:buFont typeface="Arial"/>
              <a:buNone/>
            </a:pPr>
            <a:r>
              <a:rPr lang="en-US" sz="3000" b="1" i="0" u="none" strike="noStrike" cap="none" dirty="0">
                <a:solidFill>
                  <a:schemeClr val="dk1"/>
                </a:solidFill>
                <a:latin typeface="Arial"/>
                <a:ea typeface="Arial"/>
                <a:cs typeface="Arial"/>
                <a:sym typeface="Arial"/>
              </a:rPr>
              <a:t>Help answer a series of questions —</a:t>
            </a:r>
            <a:endParaRPr dirty="0"/>
          </a:p>
          <a:p>
            <a:pPr marL="0" marR="0" lvl="0" indent="0" algn="l" rtl="0">
              <a:spcBef>
                <a:spcPts val="0"/>
              </a:spcBef>
              <a:spcAft>
                <a:spcPts val="0"/>
              </a:spcAft>
              <a:buClr>
                <a:srgbClr val="000000"/>
              </a:buClr>
              <a:buSzPts val="2000"/>
              <a:buFont typeface="Arial"/>
              <a:buNone/>
            </a:pPr>
            <a:endParaRPr sz="3000" b="1" i="0" u="none" strike="noStrike" cap="none" dirty="0">
              <a:solidFill>
                <a:schemeClr val="dk1"/>
              </a:solidFill>
              <a:latin typeface="Arial"/>
              <a:ea typeface="Arial"/>
              <a:cs typeface="Arial"/>
              <a:sym typeface="Arial"/>
            </a:endParaRPr>
          </a:p>
          <a:p>
            <a:pPr marL="457200" marR="0" lvl="0" indent="-406400" algn="l" rtl="0">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Review narrowed list of public funding sources?</a:t>
            </a:r>
            <a:endParaRPr dirty="0"/>
          </a:p>
          <a:p>
            <a:pPr marL="457200" marR="0" lvl="0" indent="-406400" algn="l" rtl="0">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What are the pros and cons of these different sources?</a:t>
            </a:r>
            <a:endParaRPr dirty="0"/>
          </a:p>
          <a:p>
            <a:pPr marL="457200" marR="0" lvl="0" indent="-406400" algn="l" rtl="0">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What community engagement and education is needed to build support for a public funding strategy?</a:t>
            </a:r>
            <a:endParaRPr dirty="0"/>
          </a:p>
          <a:p>
            <a:pPr marL="457200" marR="0" lvl="0" indent="-406400" algn="l" rtl="0">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How would a public fund for housing be administered? </a:t>
            </a:r>
            <a:endParaRPr dirty="0"/>
          </a:p>
          <a:p>
            <a:pPr marL="457200" marR="0" lvl="0" indent="-406400" algn="l" rtl="0">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What could the eligible uses be?</a:t>
            </a:r>
            <a:endParaRPr dirty="0"/>
          </a:p>
          <a:p>
            <a:pPr marL="457200" marR="0" lvl="0" indent="-406400" algn="l" rtl="0">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At the end of our time together; the S.T.E.E.R. committee would make formal recommendations to the RHA board regarding this issue.</a:t>
            </a:r>
            <a:endParaRPr sz="1800" i="0" u="none" strike="noStrike" cap="none" dirty="0">
              <a:solidFill>
                <a:schemeClr val="dk1"/>
              </a:solidFill>
              <a:latin typeface="Public Sans"/>
              <a:ea typeface="Public Sans"/>
              <a:cs typeface="Public Sans"/>
              <a:sym typeface="Public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21B297D2-40B7-2B12-CF3A-48EA1A277100}"/>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60547642-6BF5-FB88-E53E-01922AAA59DB}"/>
              </a:ext>
            </a:extLst>
          </p:cNvPr>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2" name="Google Shape;312;p20">
            <a:extLst>
              <a:ext uri="{FF2B5EF4-FFF2-40B4-BE49-F238E27FC236}">
                <a16:creationId xmlns:a16="http://schemas.microsoft.com/office/drawing/2014/main" id="{072C8479-73C0-D09E-4E8E-B837281D037B}"/>
              </a:ext>
            </a:extLst>
          </p:cNvPr>
          <p:cNvSpPr txBox="1">
            <a:spLocks noGrp="1"/>
          </p:cNvSpPr>
          <p:nvPr>
            <p:ph type="ctrTitle" idx="4294967295"/>
          </p:nvPr>
        </p:nvSpPr>
        <p:spPr>
          <a:xfrm>
            <a:off x="539932" y="428401"/>
            <a:ext cx="13312318" cy="768350"/>
          </a:xfrm>
          <a:prstGeom prst="rect">
            <a:avLst/>
          </a:prstGeom>
          <a:noFill/>
          <a:ln>
            <a:noFill/>
          </a:ln>
        </p:spPr>
        <p:txBody>
          <a:bodyPr spcFirstLastPara="1" wrap="square" lIns="91450" tIns="45700" rIns="91450" bIns="45700" anchor="b" anchorCtr="0">
            <a:noAutofit/>
          </a:bodyPr>
          <a:lstStyle/>
          <a:p>
            <a:pPr algn="l">
              <a:spcBef>
                <a:spcPts val="0"/>
              </a:spcBef>
              <a:buClr>
                <a:schemeClr val="accent4"/>
              </a:buClr>
              <a:buSzPts val="3200"/>
            </a:pPr>
            <a:r>
              <a:rPr lang="en-US" sz="2400" dirty="0">
                <a:solidFill>
                  <a:schemeClr val="bg1"/>
                </a:solidFill>
                <a:latin typeface="Arial" panose="020B0604020202020204" pitchFamily="34" charset="0"/>
                <a:cs typeface="Arial" panose="020B0604020202020204" pitchFamily="34" charset="0"/>
              </a:rPr>
              <a:t>S.T.E.E.R. Goals: Evaluation and Endorsement Process</a:t>
            </a:r>
            <a:br>
              <a:rPr lang="en-US" sz="2400" dirty="0">
                <a:solidFill>
                  <a:schemeClr val="bg1"/>
                </a:solidFill>
                <a:latin typeface="Arial" panose="020B0604020202020204" pitchFamily="34" charset="0"/>
                <a:cs typeface="Arial" panose="020B0604020202020204" pitchFamily="34" charset="0"/>
              </a:rPr>
            </a:br>
            <a:endParaRPr sz="2400" i="0" u="none" strike="noStrike" cap="none" dirty="0">
              <a:solidFill>
                <a:schemeClr val="bg1"/>
              </a:solidFill>
              <a:latin typeface="Arial" panose="020B0604020202020204" pitchFamily="34" charset="0"/>
              <a:ea typeface="Avenir"/>
              <a:cs typeface="Arial" panose="020B0604020202020204" pitchFamily="34" charset="0"/>
              <a:sym typeface="Avenir"/>
            </a:endParaRPr>
          </a:p>
        </p:txBody>
      </p:sp>
      <p:sp>
        <p:nvSpPr>
          <p:cNvPr id="313" name="Google Shape;313;p20">
            <a:extLst>
              <a:ext uri="{FF2B5EF4-FFF2-40B4-BE49-F238E27FC236}">
                <a16:creationId xmlns:a16="http://schemas.microsoft.com/office/drawing/2014/main" id="{C6AF7A0E-DE5E-C4CB-0F88-F86F7119F3D8}"/>
              </a:ext>
            </a:extLst>
          </p:cNvPr>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BA21DFC-5878-6C09-8F26-041B93EA8B87}"/>
              </a:ext>
            </a:extLst>
          </p:cNvPr>
          <p:cNvSpPr txBox="1"/>
          <p:nvPr/>
        </p:nvSpPr>
        <p:spPr>
          <a:xfrm>
            <a:off x="-1" y="1085981"/>
            <a:ext cx="12191999" cy="4708981"/>
          </a:xfrm>
          <a:prstGeom prst="rect">
            <a:avLst/>
          </a:prstGeom>
          <a:noFill/>
        </p:spPr>
        <p:txBody>
          <a:bodyPr wrap="square">
            <a:spAutoFit/>
          </a:body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Clarify Housing Needs: </a:t>
            </a:r>
            <a:r>
              <a:rPr lang="en-US" sz="2000" dirty="0">
                <a:latin typeface="Arial" panose="020B0604020202020204" pitchFamily="34" charset="0"/>
                <a:cs typeface="Arial" panose="020B0604020202020204" pitchFamily="34" charset="0"/>
              </a:rPr>
              <a:t>Leverage insights from the new La Plata Housing Needs Assessment to identify and quantify priority housing gaps across income levels and community segments.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Connect Needs to Revenue-streams: </a:t>
            </a:r>
            <a:r>
              <a:rPr lang="en-US" sz="2000" dirty="0">
                <a:latin typeface="Arial" panose="020B0604020202020204" pitchFamily="34" charset="0"/>
                <a:cs typeface="Arial" panose="020B0604020202020204" pitchFamily="34" charset="0"/>
              </a:rPr>
              <a:t>Explore the narrowed list of funding strategies, assessing their alignment with identified housing needs and capacity to support long-term sustainable solutions.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Evaluate Feasibility and Impact: </a:t>
            </a:r>
            <a:r>
              <a:rPr lang="en-US" sz="2000" dirty="0">
                <a:latin typeface="Arial" panose="020B0604020202020204" pitchFamily="34" charset="0"/>
                <a:cs typeface="Arial" panose="020B0604020202020204" pitchFamily="34" charset="0"/>
              </a:rPr>
              <a:t>Assess the financial, legal, administrative feasibility of each revenue option, considering implementation requirements and potential barriers.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Weigh Long-Term Viability: </a:t>
            </a:r>
            <a:r>
              <a:rPr lang="en-US" sz="2000" dirty="0">
                <a:latin typeface="Arial" panose="020B0604020202020204" pitchFamily="34" charset="0"/>
                <a:cs typeface="Arial" panose="020B0604020202020204" pitchFamily="34" charset="0"/>
              </a:rPr>
              <a:t>Compare the short-and long-term potential of each revenue stream, evaluating factors like revenue stability, growth potential, and adaptability to evolving housing demands.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Build Toward Endorsement: </a:t>
            </a:r>
            <a:r>
              <a:rPr lang="en-US" sz="2000" dirty="0">
                <a:latin typeface="Arial" panose="020B0604020202020204" pitchFamily="34" charset="0"/>
                <a:cs typeface="Arial" panose="020B0604020202020204" pitchFamily="34" charset="0"/>
              </a:rPr>
              <a:t>Synthesize findings into a clear set of recommendations, guiding the selection of the most viable and impactful funding options for stakeholder endorsement and future action.</a:t>
            </a:r>
          </a:p>
        </p:txBody>
      </p:sp>
    </p:spTree>
    <p:extLst>
      <p:ext uri="{BB962C8B-B14F-4D97-AF65-F5344CB8AC3E}">
        <p14:creationId xmlns:p14="http://schemas.microsoft.com/office/powerpoint/2010/main" val="3434057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679;p40">
            <a:extLst>
              <a:ext uri="{FF2B5EF4-FFF2-40B4-BE49-F238E27FC236}">
                <a16:creationId xmlns:a16="http://schemas.microsoft.com/office/drawing/2014/main" id="{4EFAD721-0C00-1CFF-0B39-E5FF59337B77}"/>
              </a:ext>
            </a:extLst>
          </p:cNvPr>
          <p:cNvGraphicFramePr/>
          <p:nvPr>
            <p:extLst>
              <p:ext uri="{D42A27DB-BD31-4B8C-83A1-F6EECF244321}">
                <p14:modId xmlns:p14="http://schemas.microsoft.com/office/powerpoint/2010/main" val="893547264"/>
              </p:ext>
            </p:extLst>
          </p:nvPr>
        </p:nvGraphicFramePr>
        <p:xfrm>
          <a:off x="60961" y="242029"/>
          <a:ext cx="12070080" cy="6609989"/>
        </p:xfrm>
        <a:graphic>
          <a:graphicData uri="http://schemas.openxmlformats.org/drawingml/2006/table">
            <a:tbl>
              <a:tblPr>
                <a:noFill/>
              </a:tblPr>
              <a:tblGrid>
                <a:gridCol w="1930753">
                  <a:extLst>
                    <a:ext uri="{9D8B030D-6E8A-4147-A177-3AD203B41FA5}">
                      <a16:colId xmlns:a16="http://schemas.microsoft.com/office/drawing/2014/main" val="20000"/>
                    </a:ext>
                  </a:extLst>
                </a:gridCol>
                <a:gridCol w="1327216">
                  <a:extLst>
                    <a:ext uri="{9D8B030D-6E8A-4147-A177-3AD203B41FA5}">
                      <a16:colId xmlns:a16="http://schemas.microsoft.com/office/drawing/2014/main" val="20001"/>
                    </a:ext>
                  </a:extLst>
                </a:gridCol>
                <a:gridCol w="2155723">
                  <a:extLst>
                    <a:ext uri="{9D8B030D-6E8A-4147-A177-3AD203B41FA5}">
                      <a16:colId xmlns:a16="http://schemas.microsoft.com/office/drawing/2014/main" val="1937887198"/>
                    </a:ext>
                  </a:extLst>
                </a:gridCol>
                <a:gridCol w="3889812">
                  <a:extLst>
                    <a:ext uri="{9D8B030D-6E8A-4147-A177-3AD203B41FA5}">
                      <a16:colId xmlns:a16="http://schemas.microsoft.com/office/drawing/2014/main" val="20002"/>
                    </a:ext>
                  </a:extLst>
                </a:gridCol>
                <a:gridCol w="2766576">
                  <a:extLst>
                    <a:ext uri="{9D8B030D-6E8A-4147-A177-3AD203B41FA5}">
                      <a16:colId xmlns:a16="http://schemas.microsoft.com/office/drawing/2014/main" val="20003"/>
                    </a:ext>
                  </a:extLst>
                </a:gridCol>
              </a:tblGrid>
              <a:tr h="305081">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a:latin typeface="Public Sans"/>
                          <a:ea typeface="Public Sans"/>
                          <a:cs typeface="Public Sans"/>
                          <a:sym typeface="Public Sans"/>
                        </a:rPr>
                        <a:t>Source</a:t>
                      </a:r>
                      <a:endParaRPr sz="1200" b="1" u="none" strike="noStrike" cap="none">
                        <a:latin typeface="Public Sans"/>
                        <a:ea typeface="Public Sans"/>
                        <a:cs typeface="Public Sans"/>
                        <a:sym typeface="Public Sans"/>
                      </a:endParaRPr>
                    </a:p>
                  </a:txBody>
                  <a:tcPr marL="63500" marR="63500" marT="63500" marB="63500">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dirty="0">
                          <a:latin typeface="Public Sans"/>
                          <a:ea typeface="Public Sans"/>
                          <a:cs typeface="Public Sans"/>
                          <a:sym typeface="Public Sans"/>
                        </a:rPr>
                        <a:t>Overview</a:t>
                      </a:r>
                      <a:endParaRPr sz="1200" b="1" u="none" strike="noStrike" cap="none" dirty="0">
                        <a:latin typeface="Public Sans"/>
                        <a:ea typeface="Public Sans"/>
                        <a:cs typeface="Public Sans"/>
                        <a:sym typeface="Public Sans"/>
                      </a:endParaRPr>
                    </a:p>
                  </a:txBody>
                  <a:tcPr marL="63500" marR="63500" marT="63500" marB="63500">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latin typeface="Public Sans"/>
                          <a:ea typeface="Public Sans"/>
                          <a:cs typeface="Public Sans"/>
                          <a:sym typeface="Public Sans"/>
                        </a:rPr>
                        <a:t>Voter Approval</a:t>
                      </a:r>
                      <a:endParaRPr sz="1200" b="1" u="none" strike="noStrike" cap="none" dirty="0">
                        <a:latin typeface="Public Sans"/>
                        <a:ea typeface="Public Sans"/>
                        <a:cs typeface="Public Sans"/>
                        <a:sym typeface="Public Sans"/>
                      </a:endParaRPr>
                    </a:p>
                  </a:txBody>
                  <a:tcPr marL="63500" marR="63500" marT="63500" marB="63500">
                    <a:solidFill>
                      <a:srgbClr val="D1ED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dirty="0">
                          <a:latin typeface="Public Sans"/>
                          <a:ea typeface="Public Sans"/>
                          <a:cs typeface="Public Sans"/>
                          <a:sym typeface="Public Sans"/>
                        </a:rPr>
                        <a:t>Pros / Strengths</a:t>
                      </a:r>
                      <a:endParaRPr sz="1200" b="1" u="none" strike="noStrike" cap="none" dirty="0">
                        <a:latin typeface="Public Sans"/>
                        <a:ea typeface="Public Sans"/>
                        <a:cs typeface="Public Sans"/>
                        <a:sym typeface="Public Sans"/>
                      </a:endParaRPr>
                    </a:p>
                  </a:txBody>
                  <a:tcPr marL="63500" marR="63500" marT="63500" marB="63500">
                    <a:solidFill>
                      <a:srgbClr val="D9EAD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dirty="0">
                          <a:latin typeface="Public Sans"/>
                          <a:ea typeface="Public Sans"/>
                          <a:cs typeface="Public Sans"/>
                          <a:sym typeface="Public Sans"/>
                        </a:rPr>
                        <a:t>Cons / Challenges</a:t>
                      </a:r>
                      <a:endParaRPr sz="1200" b="1" u="none" strike="noStrike" cap="none" dirty="0">
                        <a:latin typeface="Public Sans"/>
                        <a:ea typeface="Public Sans"/>
                        <a:cs typeface="Public Sans"/>
                        <a:sym typeface="Public Sans"/>
                      </a:endParaRPr>
                    </a:p>
                  </a:txBody>
                  <a:tcPr marL="63500" marR="63500" marT="63500" marB="63500">
                    <a:solidFill>
                      <a:srgbClr val="F4CCCC"/>
                    </a:solidFill>
                  </a:tcPr>
                </a:tc>
                <a:extLst>
                  <a:ext uri="{0D108BD9-81ED-4DB2-BD59-A6C34878D82A}">
                    <a16:rowId xmlns:a16="http://schemas.microsoft.com/office/drawing/2014/main" val="10000"/>
                  </a:ext>
                </a:extLst>
              </a:tr>
              <a:tr h="1491020">
                <a:tc>
                  <a:txBody>
                    <a:bodyPr/>
                    <a:lstStyle/>
                    <a:p>
                      <a:pPr marL="0" marR="0" lvl="0" indent="0" algn="l" rtl="0">
                        <a:lnSpc>
                          <a:spcPct val="100000"/>
                        </a:lnSpc>
                        <a:spcBef>
                          <a:spcPts val="0"/>
                        </a:spcBef>
                        <a:spcAft>
                          <a:spcPts val="0"/>
                        </a:spcAft>
                        <a:buClr>
                          <a:srgbClr val="000000"/>
                        </a:buClr>
                        <a:buSzPts val="1200"/>
                        <a:buFont typeface="Arial"/>
                        <a:buNone/>
                      </a:pPr>
                      <a:r>
                        <a:rPr lang="en" sz="1100" b="1" u="none" strike="noStrike" cap="none" dirty="0">
                          <a:latin typeface="Public Sans"/>
                          <a:ea typeface="Public Sans"/>
                          <a:cs typeface="Public Sans"/>
                          <a:sym typeface="Public Sans"/>
                        </a:rPr>
                        <a:t>Reallocation of Lodgers Tax:</a:t>
                      </a:r>
                    </a:p>
                    <a:p>
                      <a:pPr marL="0" marR="0" lvl="0" indent="0" algn="l" rtl="0">
                        <a:lnSpc>
                          <a:spcPct val="100000"/>
                        </a:lnSpc>
                        <a:spcBef>
                          <a:spcPts val="0"/>
                        </a:spcBef>
                        <a:spcAft>
                          <a:spcPts val="0"/>
                        </a:spcAft>
                        <a:buClr>
                          <a:srgbClr val="000000"/>
                        </a:buClr>
                        <a:buSzPts val="1200"/>
                        <a:buFont typeface="Arial"/>
                        <a:buNone/>
                      </a:pPr>
                      <a:endParaRPr lang="en" sz="1100" b="1"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r>
                        <a:rPr lang="en" sz="1100" b="1" u="none" strike="noStrike" cap="none" dirty="0">
                          <a:latin typeface="Public Sans"/>
                          <a:ea typeface="Public Sans"/>
                          <a:cs typeface="Public Sans"/>
                          <a:sym typeface="Public Sans"/>
                        </a:rPr>
                        <a:t> County</a:t>
                      </a:r>
                      <a:endParaRPr sz="1100" b="1"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15000"/>
                        </a:lnSpc>
                        <a:spcBef>
                          <a:spcPts val="0"/>
                        </a:spcBef>
                        <a:spcAft>
                          <a:spcPts val="0"/>
                        </a:spcAft>
                        <a:buClr>
                          <a:srgbClr val="000000"/>
                        </a:buClr>
                        <a:buSzPts val="1100"/>
                        <a:buFont typeface="Arial"/>
                        <a:buNone/>
                      </a:pPr>
                      <a:r>
                        <a:rPr lang="en" sz="1000" u="none" strike="noStrike" cap="none" dirty="0">
                          <a:latin typeface="Public Sans"/>
                          <a:ea typeface="Public Sans"/>
                          <a:cs typeface="Public Sans"/>
                          <a:sym typeface="Public Sans"/>
                        </a:rPr>
                        <a:t>Counties are currently capped at 2%</a:t>
                      </a:r>
                    </a:p>
                    <a:p>
                      <a:pPr marL="0" marR="0" lvl="0" indent="0" algn="l" rtl="0">
                        <a:lnSpc>
                          <a:spcPct val="115000"/>
                        </a:lnSpc>
                        <a:spcBef>
                          <a:spcPts val="0"/>
                        </a:spcBef>
                        <a:spcAft>
                          <a:spcPts val="0"/>
                        </a:spcAft>
                        <a:buClr>
                          <a:srgbClr val="000000"/>
                        </a:buClr>
                        <a:buSzPts val="1100"/>
                        <a:buFont typeface="Arial"/>
                        <a:buNone/>
                      </a:pPr>
                      <a:endParaRPr lang="en" sz="1000" u="none" strike="noStrike" cap="none" dirty="0">
                        <a:latin typeface="Public Sans"/>
                        <a:ea typeface="Public Sans"/>
                        <a:cs typeface="Public Sans"/>
                        <a:sym typeface="Public Sans"/>
                      </a:endParaRPr>
                    </a:p>
                    <a:p>
                      <a:pPr marL="0" marR="0" lvl="0" indent="0" algn="l" rtl="0">
                        <a:lnSpc>
                          <a:spcPct val="115000"/>
                        </a:lnSpc>
                        <a:spcBef>
                          <a:spcPts val="0"/>
                        </a:spcBef>
                        <a:spcAft>
                          <a:spcPts val="0"/>
                        </a:spcAft>
                        <a:buClr>
                          <a:srgbClr val="000000"/>
                        </a:buClr>
                        <a:buSzPts val="1100"/>
                        <a:buFont typeface="Arial"/>
                        <a:buNone/>
                      </a:pPr>
                      <a:r>
                        <a:rPr lang="en" sz="1000" u="none" strike="noStrike" cap="none" dirty="0">
                          <a:latin typeface="Public Sans"/>
                          <a:ea typeface="Public Sans"/>
                          <a:cs typeface="Public Sans"/>
                          <a:sym typeface="Public Sans"/>
                        </a:rPr>
                        <a:t>New 2025 legislation to increase from 2% to 6%</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Yes, but </a:t>
                      </a:r>
                      <a:r>
                        <a:rPr lang="en-US" sz="1000" b="1" u="none" strike="noStrike" cap="none" dirty="0">
                          <a:latin typeface="Public Sans"/>
                          <a:ea typeface="Public Sans"/>
                          <a:cs typeface="Public Sans"/>
                          <a:sym typeface="Public Sans"/>
                        </a:rPr>
                        <a:t>no RHA Action</a:t>
                      </a:r>
                      <a:endParaRPr sz="1000" b="1"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Existing Tax with City and County</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1A passed in November</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If legislation is successful: 2 ballot questions needed</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To increase %      &amp;      For what purposes</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Timing needs to be considered</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u="none" strike="noStrike" cap="none" dirty="0">
                          <a:latin typeface="Public Sans"/>
                          <a:ea typeface="Public Sans"/>
                          <a:cs typeface="Public Sans"/>
                          <a:sym typeface="Public Sans"/>
                        </a:rPr>
                        <a:t>Funds will vary/hard to predict</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Are vacation rentals regulated by the County?</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What about Bayfield/Ignacio?</a:t>
                      </a:r>
                      <a:endParaRPr sz="1000" u="none" strike="noStrike" cap="none"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1"/>
                  </a:ext>
                </a:extLst>
              </a:tr>
              <a:tr h="2779034">
                <a:tc>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Public Sans"/>
                          <a:ea typeface="Public Sans"/>
                          <a:cs typeface="Public Sans"/>
                          <a:sym typeface="Public Sans"/>
                        </a:rPr>
                        <a:t>Sales Tax</a:t>
                      </a:r>
                      <a:endParaRPr sz="1100" b="1"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Can create new sales tax, increase an existing sales tax, or reallocate from a sales tax to a new purpose</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u="none" strike="noStrike" cap="none" dirty="0">
                          <a:latin typeface="Public Sans"/>
                          <a:ea typeface="Public Sans"/>
                          <a:cs typeface="Public Sans"/>
                          <a:sym typeface="Public Sans"/>
                        </a:rPr>
                        <a:t>Yes, RHA can submit a ballot </a:t>
                      </a:r>
                      <a:r>
                        <a:rPr lang="en-US" sz="1000" u="none" strike="noStrike" cap="none" dirty="0">
                          <a:latin typeface="Public Sans"/>
                          <a:ea typeface="Public Sans"/>
                          <a:cs typeface="Public Sans"/>
                          <a:sym typeface="Public Sans"/>
                        </a:rPr>
                        <a:t>question to voters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Is the County seeking a countywide tax question for road and bridge?</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 </a:t>
                      </a: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A bundled question could be an approach for the region</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Spreads the burden to up valley residents and others from around the region including tourists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Touches visitors as well as locals</a:t>
                      </a:r>
                      <a:br>
                        <a:rPr lang="en-US" sz="1000" u="none" strike="noStrike" cap="none" dirty="0">
                          <a:latin typeface="Public Sans"/>
                          <a:ea typeface="Public Sans"/>
                          <a:cs typeface="Public Sans"/>
                          <a:sym typeface="Public Sans"/>
                        </a:rPr>
                      </a:b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Raises more money </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Can be regional</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Can be time limited</a:t>
                      </a:r>
                      <a:br>
                        <a:rPr lang="en-US" sz="1000" u="none" strike="noStrike" cap="none" dirty="0">
                          <a:latin typeface="Public Sans"/>
                          <a:ea typeface="Public Sans"/>
                          <a:cs typeface="Public Sans"/>
                          <a:sym typeface="Public Sans"/>
                        </a:rPr>
                      </a:b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Community investment: demonstrates local commitment to addressing housing challenges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Community driven impact: the revenue can be used to directly fund housing solutions that make living in the community more affordable</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Political sensitivities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Ballot timing</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Optics of going from zero funding to potentially a lot could be challenging </a:t>
                      </a:r>
                      <a:br>
                        <a:rPr lang="en-US" sz="1000" u="none" strike="noStrike" cap="none" dirty="0">
                          <a:latin typeface="Public Sans"/>
                          <a:ea typeface="Public Sans"/>
                          <a:cs typeface="Public Sans"/>
                          <a:sym typeface="Public Sans"/>
                        </a:rPr>
                      </a:b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Economic fluctuations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Equity concerns: sales tax can be considered regressive meaning lower-income residents may feel a disproportionate impact</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 sz="1000" u="none" strike="noStrike" cap="none" dirty="0">
                          <a:latin typeface="Public Sans"/>
                          <a:ea typeface="Public Sans"/>
                          <a:cs typeface="Public Sans"/>
                          <a:sym typeface="Public Sans"/>
                        </a:rPr>
                        <a:t>Optics of going from zero funding to potentially a lot could be challenging </a:t>
                      </a:r>
                      <a:endParaRPr lang="en-US" sz="1000" u="none" strike="noStrike" cap="none"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2"/>
                  </a:ext>
                </a:extLst>
              </a:tr>
              <a:tr h="1025271">
                <a:tc>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Public Sans"/>
                          <a:ea typeface="Public Sans"/>
                          <a:cs typeface="Public Sans"/>
                          <a:sym typeface="Public Sans"/>
                        </a:rPr>
                        <a:t>Development Impact Fee</a:t>
                      </a:r>
                      <a:endParaRPr sz="1100" b="1"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Must be combined with sales/use tax, property tax, or both</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u="none" strike="noStrike" cap="none" dirty="0">
                          <a:latin typeface="Public Sans"/>
                          <a:ea typeface="Public Sans"/>
                          <a:cs typeface="Public Sans"/>
                          <a:sym typeface="Public Sans"/>
                        </a:rPr>
                        <a:t>Yes, RHA can submit a ballot </a:t>
                      </a:r>
                      <a:r>
                        <a:rPr lang="en-US" sz="1000" u="none" strike="noStrike" cap="none" dirty="0">
                          <a:latin typeface="Public Sans"/>
                          <a:ea typeface="Public Sans"/>
                          <a:cs typeface="Public Sans"/>
                          <a:sym typeface="Public Sans"/>
                        </a:rPr>
                        <a:t>question to voters but must be combined with another tax</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One-time charges on new development and can be used to offset affordable housing</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Has been successful in other mountain towns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Can be a unique approach to large sq. ft. homes</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u="none" strike="noStrike" cap="none" dirty="0">
                          <a:latin typeface="Public Sans"/>
                          <a:ea typeface="Public Sans"/>
                          <a:cs typeface="Public Sans"/>
                          <a:sym typeface="Public Sans"/>
                        </a:rPr>
                        <a:t>May need nexus study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u="none" strike="noStrike" cap="none" dirty="0">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u="none" strike="noStrike" cap="none" dirty="0">
                          <a:latin typeface="Public Sans"/>
                          <a:ea typeface="Public Sans"/>
                          <a:cs typeface="Public Sans"/>
                          <a:sym typeface="Public Sans"/>
                        </a:rPr>
                        <a:t>Must be attached to a sales tax/use tax, property tax, or both</a:t>
                      </a:r>
                    </a:p>
                    <a:p>
                      <a:pPr marL="0" marR="0" lvl="0" indent="0" algn="l" rtl="0">
                        <a:lnSpc>
                          <a:spcPct val="100000"/>
                        </a:lnSpc>
                        <a:spcBef>
                          <a:spcPts val="0"/>
                        </a:spcBef>
                        <a:spcAft>
                          <a:spcPts val="0"/>
                        </a:spcAft>
                        <a:buClr>
                          <a:srgbClr val="000000"/>
                        </a:buClr>
                        <a:buSzPts val="1100"/>
                        <a:buFont typeface="Arial"/>
                        <a:buNone/>
                      </a:pPr>
                      <a:endParaRPr sz="1000" u="none" strike="noStrike" cap="none"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334125017"/>
                  </a:ext>
                </a:extLst>
              </a:tr>
              <a:tr h="950252">
                <a:tc>
                  <a:txBody>
                    <a:bodyPr/>
                    <a:lstStyle/>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Public Sans"/>
                          <a:ea typeface="Public Sans"/>
                          <a:cs typeface="Public Sans"/>
                          <a:sym typeface="Public Sans"/>
                        </a:rPr>
                        <a:t>Property Tax – County</a:t>
                      </a:r>
                    </a:p>
                    <a:p>
                      <a:pPr marL="0" marR="0" lvl="0" indent="0" algn="l" rtl="0">
                        <a:lnSpc>
                          <a:spcPct val="100000"/>
                        </a:lnSpc>
                        <a:spcBef>
                          <a:spcPts val="0"/>
                        </a:spcBef>
                        <a:spcAft>
                          <a:spcPts val="0"/>
                        </a:spcAft>
                        <a:buClr>
                          <a:srgbClr val="000000"/>
                        </a:buClr>
                        <a:buSzPts val="1200"/>
                        <a:buFont typeface="Arial"/>
                        <a:buNone/>
                      </a:pPr>
                      <a:endParaRPr lang="en-US" sz="1100" b="1"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endParaRPr lang="en-US" sz="1100" b="1"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200"/>
                        <a:buFont typeface="Arial"/>
                        <a:buNone/>
                      </a:pPr>
                      <a:r>
                        <a:rPr lang="en-US" sz="1100" b="1" u="none" strike="noStrike" cap="none" dirty="0">
                          <a:latin typeface="Public Sans"/>
                          <a:ea typeface="Public Sans"/>
                          <a:cs typeface="Public Sans"/>
                          <a:sym typeface="Public Sans"/>
                        </a:rPr>
                        <a:t>Mill Levy </a:t>
                      </a:r>
                    </a:p>
                    <a:p>
                      <a:pPr marL="0" marR="0" lvl="0" indent="0" algn="l" rtl="0">
                        <a:lnSpc>
                          <a:spcPct val="100000"/>
                        </a:lnSpc>
                        <a:spcBef>
                          <a:spcPts val="0"/>
                        </a:spcBef>
                        <a:spcAft>
                          <a:spcPts val="0"/>
                        </a:spcAft>
                        <a:buClr>
                          <a:srgbClr val="000000"/>
                        </a:buClr>
                        <a:buSzPts val="1200"/>
                        <a:buFont typeface="Arial"/>
                        <a:buNone/>
                      </a:pPr>
                      <a:endParaRPr lang="en-US" sz="1100" b="1"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u="none" strike="noStrike" cap="none" dirty="0">
                          <a:latin typeface="Public Sans"/>
                          <a:ea typeface="Public Sans"/>
                          <a:cs typeface="Public Sans"/>
                          <a:sym typeface="Public Sans"/>
                        </a:rPr>
                        <a:t>Tax collected by property owners in jurisdiction</a:t>
                      </a:r>
                      <a:endParaRPr sz="1000" b="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Yes, but </a:t>
                      </a:r>
                      <a:r>
                        <a:rPr lang="en-US" sz="1000" b="1" u="none" strike="noStrike" cap="none" dirty="0">
                          <a:latin typeface="Public Sans"/>
                          <a:ea typeface="Public Sans"/>
                          <a:cs typeface="Public Sans"/>
                          <a:sym typeface="Public Sans"/>
                        </a:rPr>
                        <a:t>no RHA Action</a:t>
                      </a:r>
                    </a:p>
                    <a:p>
                      <a:pPr marL="0" marR="0" lvl="0" indent="0" algn="l" rtl="0">
                        <a:lnSpc>
                          <a:spcPct val="100000"/>
                        </a:lnSpc>
                        <a:spcBef>
                          <a:spcPts val="0"/>
                        </a:spcBef>
                        <a:spcAft>
                          <a:spcPts val="0"/>
                        </a:spcAft>
                        <a:buClr>
                          <a:srgbClr val="000000"/>
                        </a:buClr>
                        <a:buSzPts val="1100"/>
                        <a:buFont typeface="Arial"/>
                        <a:buNone/>
                      </a:pPr>
                      <a:endParaRPr lang="en-US" sz="1000" b="1"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endParaRPr lang="en-US" sz="1000" b="1"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b="0" u="none" strike="noStrike" cap="none" dirty="0">
                          <a:latin typeface="Public Sans"/>
                          <a:ea typeface="Public Sans"/>
                          <a:cs typeface="Public Sans"/>
                          <a:sym typeface="Public Sans"/>
                        </a:rPr>
                        <a:t>Yes, County/City/Towns/</a:t>
                      </a:r>
                      <a:r>
                        <a:rPr lang="en-US" sz="1000" b="1" u="none" strike="noStrike" cap="none" dirty="0">
                          <a:latin typeface="Public Sans"/>
                          <a:ea typeface="Public Sans"/>
                          <a:cs typeface="Public Sans"/>
                          <a:sym typeface="Public Sans"/>
                        </a:rPr>
                        <a:t>RHA</a:t>
                      </a:r>
                    </a:p>
                    <a:p>
                      <a:pPr marL="0" marR="0" lvl="0" indent="0" algn="l" rtl="0">
                        <a:lnSpc>
                          <a:spcPct val="100000"/>
                        </a:lnSpc>
                        <a:spcBef>
                          <a:spcPts val="0"/>
                        </a:spcBef>
                        <a:spcAft>
                          <a:spcPts val="0"/>
                        </a:spcAft>
                        <a:buClr>
                          <a:srgbClr val="000000"/>
                        </a:buClr>
                        <a:buSzPts val="1100"/>
                        <a:buFont typeface="Arial"/>
                        <a:buNone/>
                      </a:pPr>
                      <a:r>
                        <a:rPr lang="en-US" sz="1000" b="0" u="none" strike="noStrike" cap="none" dirty="0">
                          <a:latin typeface="Public Sans"/>
                          <a:ea typeface="Public Sans"/>
                          <a:cs typeface="Public Sans"/>
                          <a:sym typeface="Public Sans"/>
                        </a:rPr>
                        <a:t>(May need to have legal explain)</a:t>
                      </a:r>
                      <a:endParaRPr sz="1000" b="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Touches owners, visitors, 2</a:t>
                      </a:r>
                      <a:r>
                        <a:rPr lang="en-US" sz="1000" u="none" strike="noStrike" cap="none" baseline="30000" dirty="0">
                          <a:latin typeface="Public Sans"/>
                          <a:ea typeface="Public Sans"/>
                          <a:cs typeface="Public Sans"/>
                          <a:sym typeface="Public Sans"/>
                        </a:rPr>
                        <a:t>nd</a:t>
                      </a:r>
                      <a:r>
                        <a:rPr lang="en-US" sz="1000" u="none" strike="noStrike" cap="none" dirty="0">
                          <a:latin typeface="Public Sans"/>
                          <a:ea typeface="Public Sans"/>
                          <a:cs typeface="Public Sans"/>
                          <a:sym typeface="Public Sans"/>
                        </a:rPr>
                        <a:t> homeowners as well as locals</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Funds have to go to a designated source (RHA could ask it as a special district entity); Mill levies are generally low in CO</a:t>
                      </a:r>
                      <a:endParaRPr sz="1000" u="none" strike="noStrike" cap="none" dirty="0">
                        <a:latin typeface="Public Sans"/>
                        <a:ea typeface="Public Sans"/>
                        <a:cs typeface="Public Sans"/>
                        <a:sym typeface="Public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Tax increase could be seen as regressive</a:t>
                      </a:r>
                    </a:p>
                    <a:p>
                      <a:pPr marL="0" marR="0" lvl="0" indent="0" algn="l" rtl="0">
                        <a:lnSpc>
                          <a:spcPct val="100000"/>
                        </a:lnSpc>
                        <a:spcBef>
                          <a:spcPts val="0"/>
                        </a:spcBef>
                        <a:spcAft>
                          <a:spcPts val="0"/>
                        </a:spcAft>
                        <a:buClr>
                          <a:srgbClr val="000000"/>
                        </a:buClr>
                        <a:buSzPts val="1100"/>
                        <a:buFont typeface="Arial"/>
                        <a:buNone/>
                      </a:pPr>
                      <a:endParaRPr lang="en-US" sz="1000" u="none" strike="noStrike" cap="none" dirty="0">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00"/>
                        <a:buFont typeface="Arial"/>
                        <a:buNone/>
                      </a:pPr>
                      <a:r>
                        <a:rPr lang="en-US" sz="1000" u="none" strike="noStrike" cap="none" dirty="0">
                          <a:latin typeface="Public Sans"/>
                          <a:ea typeface="Public Sans"/>
                          <a:cs typeface="Public Sans"/>
                          <a:sym typeface="Public Sans"/>
                        </a:rPr>
                        <a:t>Property taxes influence costs of buying, renting, or investing in homes and apartment buildings</a:t>
                      </a:r>
                      <a:endParaRPr sz="1000" u="none" strike="noStrike" cap="none" dirty="0">
                        <a:latin typeface="Public Sans"/>
                        <a:ea typeface="Public Sans"/>
                        <a:cs typeface="Public Sans"/>
                        <a:sym typeface="Public Sans"/>
                      </a:endParaRPr>
                    </a:p>
                  </a:txBody>
                  <a:tcPr marL="63500" marR="63500" marT="63500" marB="63500"/>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31C45439-BA48-0809-838B-D48DEBF33D94}"/>
              </a:ext>
            </a:extLst>
          </p:cNvPr>
          <p:cNvSpPr txBox="1"/>
          <p:nvPr/>
        </p:nvSpPr>
        <p:spPr>
          <a:xfrm>
            <a:off x="4195353" y="0"/>
            <a:ext cx="6096000" cy="276999"/>
          </a:xfrm>
          <a:prstGeom prst="rect">
            <a:avLst/>
          </a:prstGeom>
          <a:noFill/>
        </p:spPr>
        <p:txBody>
          <a:bodyPr wrap="square">
            <a:spAutoFit/>
          </a:bodyPr>
          <a:lstStyle/>
          <a:p>
            <a:r>
              <a:rPr lang="en" sz="1200" b="1" dirty="0">
                <a:solidFill>
                  <a:srgbClr val="182948"/>
                </a:solidFill>
                <a:latin typeface="Arial" panose="020B0604020202020204" pitchFamily="34" charset="0"/>
                <a:cs typeface="Arial" panose="020B0604020202020204" pitchFamily="34" charset="0"/>
                <a:sym typeface="Public Sans"/>
              </a:rPr>
              <a:t>Public Funding &amp; Revenue-stream Sources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717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2E6092C9-AF2B-3947-B74D-7E66C9F78543}"/>
            </a:ext>
          </a:extLst>
        </p:cNvPr>
        <p:cNvGrpSpPr/>
        <p:nvPr/>
      </p:nvGrpSpPr>
      <p:grpSpPr>
        <a:xfrm>
          <a:off x="0" y="0"/>
          <a:ext cx="0" cy="0"/>
          <a:chOff x="0" y="0"/>
          <a:chExt cx="0" cy="0"/>
        </a:xfrm>
      </p:grpSpPr>
      <p:sp>
        <p:nvSpPr>
          <p:cNvPr id="295" name="Google Shape;295;p18">
            <a:extLst>
              <a:ext uri="{FF2B5EF4-FFF2-40B4-BE49-F238E27FC236}">
                <a16:creationId xmlns:a16="http://schemas.microsoft.com/office/drawing/2014/main" id="{EABD5095-88B7-75AF-16ED-93E08129F1A6}"/>
              </a:ext>
            </a:extLst>
          </p:cNvPr>
          <p:cNvSpPr/>
          <p:nvPr/>
        </p:nvSpPr>
        <p:spPr>
          <a:xfrm>
            <a:off x="0" y="-35719"/>
            <a:ext cx="12192000" cy="1121700"/>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6" name="Google Shape;296;p18">
            <a:extLst>
              <a:ext uri="{FF2B5EF4-FFF2-40B4-BE49-F238E27FC236}">
                <a16:creationId xmlns:a16="http://schemas.microsoft.com/office/drawing/2014/main" id="{459B5DF4-F446-2E7B-58AB-2A3D629FBCBB}"/>
              </a:ext>
            </a:extLst>
          </p:cNvPr>
          <p:cNvSpPr txBox="1">
            <a:spLocks noGrp="1"/>
          </p:cNvSpPr>
          <p:nvPr>
            <p:ph type="ctrTitle" idx="4294967295"/>
          </p:nvPr>
        </p:nvSpPr>
        <p:spPr>
          <a:xfrm>
            <a:off x="2680677" y="152459"/>
            <a:ext cx="11018838" cy="768350"/>
          </a:xfrm>
          <a:prstGeom prst="rect">
            <a:avLst/>
          </a:prstGeom>
          <a:noFill/>
          <a:ln>
            <a:noFill/>
          </a:ln>
        </p:spPr>
        <p:txBody>
          <a:bodyPr spcFirstLastPara="1" wrap="square" lIns="91450" tIns="45700" rIns="91450" bIns="45700" anchor="b" anchorCtr="0">
            <a:noAutofit/>
          </a:bodyPr>
          <a:lstStyle/>
          <a:p>
            <a:pPr marL="0" marR="0" lvl="0" indent="0" algn="l" rtl="0">
              <a:lnSpc>
                <a:spcPct val="90000"/>
              </a:lnSpc>
              <a:spcBef>
                <a:spcPts val="0"/>
              </a:spcBef>
              <a:spcAft>
                <a:spcPts val="0"/>
              </a:spcAft>
              <a:buClr>
                <a:schemeClr val="accent4"/>
              </a:buClr>
              <a:buSzPts val="3200"/>
              <a:buFont typeface="Montserrat"/>
              <a:buNone/>
            </a:pPr>
            <a:r>
              <a:rPr lang="en-US" sz="3200" cap="none" dirty="0">
                <a:solidFill>
                  <a:schemeClr val="lt1"/>
                </a:solidFill>
                <a:latin typeface="Arial" panose="020B0604020202020204" pitchFamily="34" charset="0"/>
                <a:ea typeface="Avenir"/>
                <a:cs typeface="Arial" panose="020B0604020202020204" pitchFamily="34" charset="0"/>
                <a:sym typeface="Avenir"/>
              </a:rPr>
              <a:t>Proposed Timeline &amp; Next Steps</a:t>
            </a:r>
            <a:endParaRPr sz="3200" i="0" u="none" strike="noStrike" cap="none" dirty="0">
              <a:solidFill>
                <a:schemeClr val="lt1"/>
              </a:solidFill>
              <a:latin typeface="Arial" panose="020B0604020202020204" pitchFamily="34" charset="0"/>
              <a:ea typeface="Avenir"/>
              <a:cs typeface="Arial" panose="020B0604020202020204" pitchFamily="34" charset="0"/>
              <a:sym typeface="Avenir"/>
            </a:endParaRPr>
          </a:p>
        </p:txBody>
      </p:sp>
      <p:sp>
        <p:nvSpPr>
          <p:cNvPr id="298" name="Google Shape;298;p18">
            <a:extLst>
              <a:ext uri="{FF2B5EF4-FFF2-40B4-BE49-F238E27FC236}">
                <a16:creationId xmlns:a16="http://schemas.microsoft.com/office/drawing/2014/main" id="{8E68F1C6-E88C-9AE5-AB6C-899BA3506545}"/>
              </a:ext>
            </a:extLst>
          </p:cNvPr>
          <p:cNvSpPr/>
          <p:nvPr/>
        </p:nvSpPr>
        <p:spPr>
          <a:xfrm>
            <a:off x="0" y="6532340"/>
            <a:ext cx="12192000" cy="328500"/>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3D5B9ACE-59D9-7B2F-7812-8C46000E0430}"/>
              </a:ext>
            </a:extLst>
          </p:cNvPr>
          <p:cNvSpPr txBox="1"/>
          <p:nvPr/>
        </p:nvSpPr>
        <p:spPr>
          <a:xfrm>
            <a:off x="60960" y="1228397"/>
            <a:ext cx="12070080" cy="4093428"/>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Meeting 1 (early March): </a:t>
            </a:r>
            <a:r>
              <a:rPr lang="en-US" sz="2000" dirty="0">
                <a:latin typeface="Arial" panose="020B0604020202020204" pitchFamily="34" charset="0"/>
                <a:cs typeface="Arial" panose="020B0604020202020204" pitchFamily="34" charset="0"/>
              </a:rPr>
              <a:t>Overview of new La Plata Housing Needs Assessment, review current housing challenges, introduce narrowed list of potential revenue streams, and set expectations for upcoming meetings.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Meeting 2 (late March): </a:t>
            </a:r>
            <a:r>
              <a:rPr lang="en-US" sz="2000" dirty="0">
                <a:latin typeface="Arial" panose="020B0604020202020204" pitchFamily="34" charset="0"/>
                <a:cs typeface="Arial" panose="020B0604020202020204" pitchFamily="34" charset="0"/>
              </a:rPr>
              <a:t>Dive deeper into specifics of potential revenue streams, discuss feasibility, and begin evaluating pros and cons. Review early findings from legal and financial assessments.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Meeting 3 (mid/late April): </a:t>
            </a:r>
            <a:r>
              <a:rPr lang="en-US" sz="2000" dirty="0">
                <a:latin typeface="Arial" panose="020B0604020202020204" pitchFamily="34" charset="0"/>
                <a:cs typeface="Arial" panose="020B0604020202020204" pitchFamily="34" charset="0"/>
              </a:rPr>
              <a:t>Finalize revenue stream options, refine pros and cons, and prepare recommendations. Review final legal review and financial analysis on potential revenue streams and funding mechanisms.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Meeting 4 (May): </a:t>
            </a:r>
            <a:r>
              <a:rPr lang="en-US" sz="2000" dirty="0">
                <a:latin typeface="Arial" panose="020B0604020202020204" pitchFamily="34" charset="0"/>
                <a:cs typeface="Arial" panose="020B0604020202020204" pitchFamily="34" charset="0"/>
              </a:rPr>
              <a:t>Convene to finalize the committee's findings on whether a local funding source is feasible and make final recommendation. </a:t>
            </a:r>
          </a:p>
        </p:txBody>
      </p:sp>
    </p:spTree>
    <p:extLst>
      <p:ext uri="{BB962C8B-B14F-4D97-AF65-F5344CB8AC3E}">
        <p14:creationId xmlns:p14="http://schemas.microsoft.com/office/powerpoint/2010/main" val="373412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0B3ECA1-6FB8-36CF-23F6-6C48586F8EBA}"/>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ADFC544F-89C3-26C3-AC0B-BDD297E364C2}"/>
              </a:ext>
            </a:extLst>
          </p:cNvPr>
          <p:cNvSpPr/>
          <p:nvPr/>
        </p:nvSpPr>
        <p:spPr>
          <a:xfrm>
            <a:off x="0" y="-35719"/>
            <a:ext cx="12192000" cy="1121569"/>
          </a:xfrm>
          <a:prstGeom prst="rect">
            <a:avLst/>
          </a:prstGeom>
          <a:solidFill>
            <a:srgbClr val="01273A"/>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0" name="Google Shape;110;p3">
            <a:extLst>
              <a:ext uri="{FF2B5EF4-FFF2-40B4-BE49-F238E27FC236}">
                <a16:creationId xmlns:a16="http://schemas.microsoft.com/office/drawing/2014/main" id="{29CAA743-6896-9260-F1EE-2D933252FC89}"/>
              </a:ext>
            </a:extLst>
          </p:cNvPr>
          <p:cNvGrpSpPr/>
          <p:nvPr/>
        </p:nvGrpSpPr>
        <p:grpSpPr>
          <a:xfrm>
            <a:off x="0" y="6516005"/>
            <a:ext cx="12192000" cy="338852"/>
            <a:chOff x="0" y="6497717"/>
            <a:chExt cx="12192000" cy="338852"/>
          </a:xfrm>
        </p:grpSpPr>
        <p:sp>
          <p:nvSpPr>
            <p:cNvPr id="111" name="Google Shape;111;p3">
              <a:extLst>
                <a:ext uri="{FF2B5EF4-FFF2-40B4-BE49-F238E27FC236}">
                  <a16:creationId xmlns:a16="http://schemas.microsoft.com/office/drawing/2014/main" id="{EDE277A1-EFDA-0660-2664-683AF6FBE798}"/>
                </a:ext>
              </a:extLst>
            </p:cNvPr>
            <p:cNvSpPr/>
            <p:nvPr/>
          </p:nvSpPr>
          <p:spPr>
            <a:xfrm>
              <a:off x="0" y="6507956"/>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a:extLst>
                <a:ext uri="{FF2B5EF4-FFF2-40B4-BE49-F238E27FC236}">
                  <a16:creationId xmlns:a16="http://schemas.microsoft.com/office/drawing/2014/main" id="{97E05344-BBEF-AC59-A28D-411BE0E5E23A}"/>
                </a:ext>
              </a:extLst>
            </p:cNvPr>
            <p:cNvSpPr txBox="1"/>
            <p:nvPr/>
          </p:nvSpPr>
          <p:spPr>
            <a:xfrm>
              <a:off x="7746167" y="6497717"/>
              <a:ext cx="42566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dirty="0">
                  <a:solidFill>
                    <a:schemeClr val="lt1"/>
                  </a:solidFill>
                  <a:latin typeface="Avenir"/>
                  <a:ea typeface="Avenir"/>
                  <a:cs typeface="Avenir"/>
                  <a:sym typeface="Avenir"/>
                </a:rPr>
                <a:t>Regional Housing Alliance of </a:t>
              </a:r>
              <a:r>
                <a:rPr lang="en-US" sz="1600" b="0" i="0" u="none" strike="noStrike" cap="none" dirty="0">
                  <a:solidFill>
                    <a:schemeClr val="lt1"/>
                  </a:solidFill>
                  <a:latin typeface="Calibri"/>
                  <a:ea typeface="Calibri"/>
                  <a:cs typeface="Calibri"/>
                  <a:sym typeface="Calibri"/>
                </a:rPr>
                <a:t>La Plata County </a:t>
              </a:r>
              <a:endParaRPr sz="1800" b="0" i="0" u="none" strike="noStrike" cap="none" dirty="0">
                <a:solidFill>
                  <a:schemeClr val="lt1"/>
                </a:solidFill>
                <a:latin typeface="Calibri"/>
                <a:ea typeface="Calibri"/>
                <a:cs typeface="Calibri"/>
                <a:sym typeface="Calibri"/>
              </a:endParaRPr>
            </a:p>
          </p:txBody>
        </p:sp>
      </p:grpSp>
      <p:sp>
        <p:nvSpPr>
          <p:cNvPr id="113" name="Google Shape;113;p3">
            <a:extLst>
              <a:ext uri="{FF2B5EF4-FFF2-40B4-BE49-F238E27FC236}">
                <a16:creationId xmlns:a16="http://schemas.microsoft.com/office/drawing/2014/main" id="{BC93DD60-8C52-03A1-B777-E3DF915E964D}"/>
              </a:ext>
            </a:extLst>
          </p:cNvPr>
          <p:cNvSpPr txBox="1">
            <a:spLocks noGrp="1"/>
          </p:cNvSpPr>
          <p:nvPr>
            <p:ph type="ctrTitle"/>
          </p:nvPr>
        </p:nvSpPr>
        <p:spPr>
          <a:xfrm>
            <a:off x="2008206" y="150109"/>
            <a:ext cx="7866300" cy="77861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2024 S.T.E.E.R. recap</a:t>
            </a:r>
            <a:endParaRPr sz="3200" dirty="0">
              <a:latin typeface="Arial" panose="020B0604020202020204" pitchFamily="34" charset="0"/>
              <a:ea typeface="Avenir"/>
              <a:cs typeface="Arial" panose="020B0604020202020204" pitchFamily="34" charset="0"/>
              <a:sym typeface="Avenir"/>
            </a:endParaRPr>
          </a:p>
        </p:txBody>
      </p:sp>
      <p:sp>
        <p:nvSpPr>
          <p:cNvPr id="115" name="Google Shape;115;p3">
            <a:extLst>
              <a:ext uri="{FF2B5EF4-FFF2-40B4-BE49-F238E27FC236}">
                <a16:creationId xmlns:a16="http://schemas.microsoft.com/office/drawing/2014/main" id="{4265E6CA-BBF0-1416-BCEA-C68390FD58C7}"/>
              </a:ext>
            </a:extLst>
          </p:cNvPr>
          <p:cNvSpPr/>
          <p:nvPr/>
        </p:nvSpPr>
        <p:spPr>
          <a:xfrm>
            <a:off x="0" y="106797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20" name="Diagram 19">
            <a:extLst>
              <a:ext uri="{FF2B5EF4-FFF2-40B4-BE49-F238E27FC236}">
                <a16:creationId xmlns:a16="http://schemas.microsoft.com/office/drawing/2014/main" id="{D9A4D7FC-38B2-4CE7-C252-38EF89D8DFF1}"/>
              </a:ext>
            </a:extLst>
          </p:cNvPr>
          <p:cNvGraphicFramePr/>
          <p:nvPr>
            <p:extLst>
              <p:ext uri="{D42A27DB-BD31-4B8C-83A1-F6EECF244321}">
                <p14:modId xmlns:p14="http://schemas.microsoft.com/office/powerpoint/2010/main" val="1001901089"/>
              </p:ext>
            </p:extLst>
          </p:nvPr>
        </p:nvGraphicFramePr>
        <p:xfrm>
          <a:off x="2207098" y="1396591"/>
          <a:ext cx="8128000" cy="488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Graphic 23" descr="Business Growth with solid fill">
            <a:extLst>
              <a:ext uri="{FF2B5EF4-FFF2-40B4-BE49-F238E27FC236}">
                <a16:creationId xmlns:a16="http://schemas.microsoft.com/office/drawing/2014/main" id="{6781D7EE-B798-109D-620F-7DF789A763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3806" y="3383130"/>
            <a:ext cx="914400" cy="914400"/>
          </a:xfrm>
          <a:prstGeom prst="rect">
            <a:avLst/>
          </a:prstGeom>
        </p:spPr>
      </p:pic>
      <p:pic>
        <p:nvPicPr>
          <p:cNvPr id="26" name="Graphic 25" descr="Dollar with solid fill">
            <a:extLst>
              <a:ext uri="{FF2B5EF4-FFF2-40B4-BE49-F238E27FC236}">
                <a16:creationId xmlns:a16="http://schemas.microsoft.com/office/drawing/2014/main" id="{ACD3BEEC-7F36-31D3-AACA-22C009209C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00613" y="3489614"/>
            <a:ext cx="697581" cy="701431"/>
          </a:xfrm>
          <a:prstGeom prst="rect">
            <a:avLst/>
          </a:prstGeom>
        </p:spPr>
      </p:pic>
    </p:spTree>
    <p:extLst>
      <p:ext uri="{BB962C8B-B14F-4D97-AF65-F5344CB8AC3E}">
        <p14:creationId xmlns:p14="http://schemas.microsoft.com/office/powerpoint/2010/main" val="87304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EAA0CEA-3FB9-5FFD-D178-71E27EE4366A}"/>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DA2C8933-5F81-2F11-8913-700FF1E68801}"/>
              </a:ext>
            </a:extLst>
          </p:cNvPr>
          <p:cNvSpPr/>
          <p:nvPr/>
        </p:nvSpPr>
        <p:spPr>
          <a:xfrm>
            <a:off x="0" y="-35719"/>
            <a:ext cx="12192000" cy="1121569"/>
          </a:xfrm>
          <a:prstGeom prst="rect">
            <a:avLst/>
          </a:prstGeom>
          <a:solidFill>
            <a:srgbClr val="01273A"/>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10" name="Google Shape;110;p3">
            <a:extLst>
              <a:ext uri="{FF2B5EF4-FFF2-40B4-BE49-F238E27FC236}">
                <a16:creationId xmlns:a16="http://schemas.microsoft.com/office/drawing/2014/main" id="{43D99649-78CF-3909-FC25-EB40E22761B2}"/>
              </a:ext>
            </a:extLst>
          </p:cNvPr>
          <p:cNvGrpSpPr/>
          <p:nvPr/>
        </p:nvGrpSpPr>
        <p:grpSpPr>
          <a:xfrm>
            <a:off x="0" y="6516005"/>
            <a:ext cx="12192000" cy="338852"/>
            <a:chOff x="0" y="6497717"/>
            <a:chExt cx="12192000" cy="338852"/>
          </a:xfrm>
        </p:grpSpPr>
        <p:sp>
          <p:nvSpPr>
            <p:cNvPr id="111" name="Google Shape;111;p3">
              <a:extLst>
                <a:ext uri="{FF2B5EF4-FFF2-40B4-BE49-F238E27FC236}">
                  <a16:creationId xmlns:a16="http://schemas.microsoft.com/office/drawing/2014/main" id="{250B14AE-96CA-69AC-C955-C725AF5B0B6A}"/>
                </a:ext>
              </a:extLst>
            </p:cNvPr>
            <p:cNvSpPr/>
            <p:nvPr/>
          </p:nvSpPr>
          <p:spPr>
            <a:xfrm>
              <a:off x="0" y="6507956"/>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a:extLst>
                <a:ext uri="{FF2B5EF4-FFF2-40B4-BE49-F238E27FC236}">
                  <a16:creationId xmlns:a16="http://schemas.microsoft.com/office/drawing/2014/main" id="{A634BE0D-381D-ACF0-279F-4CBAE5994D96}"/>
                </a:ext>
              </a:extLst>
            </p:cNvPr>
            <p:cNvSpPr txBox="1"/>
            <p:nvPr/>
          </p:nvSpPr>
          <p:spPr>
            <a:xfrm>
              <a:off x="7746167" y="6497717"/>
              <a:ext cx="42566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lt1"/>
                  </a:solidFill>
                  <a:latin typeface="Avenir"/>
                  <a:ea typeface="Avenir"/>
                  <a:cs typeface="Avenir"/>
                  <a:sym typeface="Avenir"/>
                </a:rPr>
                <a:t>Regional Housing Alliance of </a:t>
              </a:r>
              <a:r>
                <a:rPr lang="en-US" sz="1600" b="0" i="0" u="none" strike="noStrike" cap="none">
                  <a:solidFill>
                    <a:schemeClr val="lt1"/>
                  </a:solidFill>
                  <a:latin typeface="Calibri"/>
                  <a:ea typeface="Calibri"/>
                  <a:cs typeface="Calibri"/>
                  <a:sym typeface="Calibri"/>
                </a:rPr>
                <a:t>La Plata County </a:t>
              </a:r>
              <a:endParaRPr sz="1800" b="0" i="0" u="none" strike="noStrike" cap="none">
                <a:solidFill>
                  <a:schemeClr val="lt1"/>
                </a:solidFill>
                <a:latin typeface="Calibri"/>
                <a:ea typeface="Calibri"/>
                <a:cs typeface="Calibri"/>
                <a:sym typeface="Calibri"/>
              </a:endParaRPr>
            </a:p>
          </p:txBody>
        </p:sp>
      </p:grpSp>
      <p:sp>
        <p:nvSpPr>
          <p:cNvPr id="113" name="Google Shape;113;p3">
            <a:extLst>
              <a:ext uri="{FF2B5EF4-FFF2-40B4-BE49-F238E27FC236}">
                <a16:creationId xmlns:a16="http://schemas.microsoft.com/office/drawing/2014/main" id="{D9F8352B-BAD7-A9C6-C2F3-9830564DA096}"/>
              </a:ext>
            </a:extLst>
          </p:cNvPr>
          <p:cNvSpPr txBox="1">
            <a:spLocks noGrp="1"/>
          </p:cNvSpPr>
          <p:nvPr>
            <p:ph type="ctrTitle"/>
          </p:nvPr>
        </p:nvSpPr>
        <p:spPr>
          <a:xfrm>
            <a:off x="1931307" y="150109"/>
            <a:ext cx="7866300" cy="77861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lt1"/>
              </a:buClr>
              <a:buSzPts val="3200"/>
              <a:buFont typeface="Avenir"/>
              <a:buNone/>
            </a:pPr>
            <a:r>
              <a:rPr lang="en-US" sz="3200" dirty="0" err="1">
                <a:solidFill>
                  <a:schemeClr val="lt1"/>
                </a:solidFill>
                <a:latin typeface="Arial" panose="020B0604020202020204" pitchFamily="34" charset="0"/>
                <a:ea typeface="Avenir"/>
                <a:cs typeface="Arial" panose="020B0604020202020204" pitchFamily="34" charset="0"/>
                <a:sym typeface="Avenir"/>
              </a:rPr>
              <a:t>s.t.e.e.r</a:t>
            </a:r>
            <a:r>
              <a:rPr lang="en-US" sz="3200" dirty="0">
                <a:solidFill>
                  <a:schemeClr val="lt1"/>
                </a:solidFill>
                <a:latin typeface="Arial" panose="020B0604020202020204" pitchFamily="34" charset="0"/>
                <a:ea typeface="Avenir"/>
                <a:cs typeface="Arial" panose="020B0604020202020204" pitchFamily="34" charset="0"/>
                <a:sym typeface="Avenir"/>
              </a:rPr>
              <a:t>. committee</a:t>
            </a:r>
            <a:endParaRPr sz="3200" dirty="0">
              <a:latin typeface="Arial" panose="020B0604020202020204" pitchFamily="34" charset="0"/>
              <a:ea typeface="Avenir"/>
              <a:cs typeface="Arial" panose="020B0604020202020204" pitchFamily="34" charset="0"/>
              <a:sym typeface="Avenir"/>
            </a:endParaRPr>
          </a:p>
        </p:txBody>
      </p:sp>
      <p:sp>
        <p:nvSpPr>
          <p:cNvPr id="115" name="Google Shape;115;p3">
            <a:extLst>
              <a:ext uri="{FF2B5EF4-FFF2-40B4-BE49-F238E27FC236}">
                <a16:creationId xmlns:a16="http://schemas.microsoft.com/office/drawing/2014/main" id="{45CB809A-B76E-B2DC-19A0-0C2657490571}"/>
              </a:ext>
            </a:extLst>
          </p:cNvPr>
          <p:cNvSpPr/>
          <p:nvPr/>
        </p:nvSpPr>
        <p:spPr>
          <a:xfrm>
            <a:off x="0" y="106797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11DEF1FD-7CED-895D-2929-560F0E4FEBF8}"/>
              </a:ext>
            </a:extLst>
          </p:cNvPr>
          <p:cNvSpPr txBox="1"/>
          <p:nvPr/>
        </p:nvSpPr>
        <p:spPr>
          <a:xfrm>
            <a:off x="68095" y="1550197"/>
            <a:ext cx="12123906" cy="4801314"/>
          </a:xfrm>
          <a:prstGeom prst="rect">
            <a:avLst/>
          </a:prstGeom>
          <a:noFill/>
        </p:spPr>
        <p:txBody>
          <a:bodyPr wrap="square">
            <a:spAutoFit/>
          </a:bodyPr>
          <a:lstStyle/>
          <a:p>
            <a:r>
              <a:rPr lang="en-US" b="1" dirty="0">
                <a:effectLst/>
                <a:latin typeface="Arial" panose="020B0604020202020204" pitchFamily="34" charset="0"/>
                <a:cs typeface="Arial" panose="020B0604020202020204" pitchFamily="34" charset="0"/>
              </a:rPr>
              <a:t>Stakeholder Taskforce Evaluation and Endorsement of Revenue-streams (S.T.E.E.R.) Committee role: </a:t>
            </a:r>
          </a:p>
          <a:p>
            <a:r>
              <a:rPr lang="en-US" dirty="0">
                <a:effectLst/>
                <a:latin typeface="Arial" panose="020B0604020202020204" pitchFamily="34" charset="0"/>
                <a:cs typeface="Arial" panose="020B0604020202020204" pitchFamily="34" charset="0"/>
              </a:rPr>
              <a:t>Is to </a:t>
            </a:r>
            <a:r>
              <a:rPr lang="en-US" dirty="0">
                <a:latin typeface="Arial" panose="020B0604020202020204" pitchFamily="34" charset="0"/>
                <a:cs typeface="Arial" panose="020B0604020202020204" pitchFamily="34" charset="0"/>
              </a:rPr>
              <a:t>h</a:t>
            </a:r>
            <a:r>
              <a:rPr lang="en-US" dirty="0">
                <a:effectLst/>
                <a:latin typeface="Arial" panose="020B0604020202020204" pitchFamily="34" charset="0"/>
                <a:cs typeface="Arial" panose="020B0604020202020204" pitchFamily="34" charset="0"/>
              </a:rPr>
              <a:t>elp the RHA explore </a:t>
            </a:r>
            <a:r>
              <a:rPr lang="en-US" dirty="0">
                <a:latin typeface="Arial" panose="020B0604020202020204" pitchFamily="34" charset="0"/>
                <a:cs typeface="Arial" panose="020B0604020202020204" pitchFamily="34" charset="0"/>
              </a:rPr>
              <a:t>l</a:t>
            </a:r>
            <a:r>
              <a:rPr lang="en-US" dirty="0">
                <a:effectLst/>
                <a:latin typeface="Arial" panose="020B0604020202020204" pitchFamily="34" charset="0"/>
                <a:cs typeface="Arial" panose="020B0604020202020204" pitchFamily="34" charset="0"/>
              </a:rPr>
              <a:t>ocal </a:t>
            </a:r>
            <a:r>
              <a:rPr lang="en-US" dirty="0">
                <a:latin typeface="Arial" panose="020B0604020202020204" pitchFamily="34" charset="0"/>
                <a:cs typeface="Arial" panose="020B0604020202020204" pitchFamily="34" charset="0"/>
              </a:rPr>
              <a:t>f</a:t>
            </a:r>
            <a:r>
              <a:rPr lang="en-US" dirty="0">
                <a:effectLst/>
                <a:latin typeface="Arial" panose="020B0604020202020204" pitchFamily="34" charset="0"/>
                <a:cs typeface="Arial" panose="020B0604020202020204" pitchFamily="34" charset="0"/>
              </a:rPr>
              <a:t>unding </a:t>
            </a:r>
            <a:r>
              <a:rPr lang="en-US" dirty="0">
                <a:latin typeface="Arial" panose="020B0604020202020204" pitchFamily="34" charset="0"/>
                <a:cs typeface="Arial" panose="020B0604020202020204" pitchFamily="34" charset="0"/>
              </a:rPr>
              <a:t>s</a:t>
            </a:r>
            <a:r>
              <a:rPr lang="en-US" dirty="0">
                <a:effectLst/>
                <a:latin typeface="Arial" panose="020B0604020202020204" pitchFamily="34" charset="0"/>
                <a:cs typeface="Arial" panose="020B0604020202020204" pitchFamily="34" charset="0"/>
              </a:rPr>
              <a:t>ources for </a:t>
            </a:r>
            <a:r>
              <a:rPr lang="en-US" dirty="0">
                <a:latin typeface="Arial" panose="020B0604020202020204" pitchFamily="34" charset="0"/>
                <a:cs typeface="Arial" panose="020B0604020202020204" pitchFamily="34" charset="0"/>
              </a:rPr>
              <a:t>below-market h</a:t>
            </a:r>
            <a:r>
              <a:rPr lang="en-US" dirty="0">
                <a:effectLst/>
                <a:latin typeface="Arial" panose="020B0604020202020204" pitchFamily="34" charset="0"/>
                <a:cs typeface="Arial" panose="020B0604020202020204" pitchFamily="34" charset="0"/>
              </a:rPr>
              <a:t>ousing for low-to-moderate income residents.</a:t>
            </a:r>
            <a:endParaRPr lang="en-US" dirty="0"/>
          </a:p>
          <a:p>
            <a:endParaRPr lang="en-US" dirty="0">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Membership: </a:t>
            </a:r>
            <a:r>
              <a:rPr lang="en-US" dirty="0">
                <a:effectLst/>
                <a:latin typeface="Arial" panose="020B0604020202020204" pitchFamily="34" charset="0"/>
                <a:cs typeface="Arial" panose="020B0604020202020204" pitchFamily="34" charset="0"/>
              </a:rPr>
              <a:t>The committee will consist of relevant community members and stakeholders, meeting over the next 3 months and reporting back to RHA Board by June 12, 2025</a:t>
            </a:r>
          </a:p>
          <a:p>
            <a:endParaRPr lang="en-US" b="1" dirty="0">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Outcome: </a:t>
            </a:r>
            <a:r>
              <a:rPr lang="en-US" dirty="0">
                <a:effectLst/>
                <a:latin typeface="Arial" panose="020B0604020202020204" pitchFamily="34" charset="0"/>
                <a:cs typeface="Arial" panose="020B0604020202020204" pitchFamily="34" charset="0"/>
              </a:rPr>
              <a:t>Recommend a strategy to establish a countywide housing fund – or explain what it’s not feasible for 2025 and whether it could be in future years</a:t>
            </a:r>
          </a:p>
          <a:p>
            <a:endParaRPr lang="en-US" b="1" dirty="0">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RHA’s role: RHA is best positioned to:</a:t>
            </a:r>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It was determined that the RHA is the agency best positioned to </a:t>
            </a:r>
          </a:p>
          <a:p>
            <a:pPr marL="1200150" lvl="2"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Coordinate local government technical assistance</a:t>
            </a:r>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Track countywide project pipelines and requests for </a:t>
            </a:r>
            <a:r>
              <a:rPr lang="en-US" dirty="0">
                <a:latin typeface="Arial" panose="020B0604020202020204" pitchFamily="34" charset="0"/>
                <a:cs typeface="Arial" panose="020B0604020202020204" pitchFamily="34" charset="0"/>
              </a:rPr>
              <a:t>interagency resources</a:t>
            </a:r>
          </a:p>
          <a:p>
            <a:pPr marL="1200150" lvl="2"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Implement a long-term funding source for housing initiatives in La Plata County</a:t>
            </a:r>
          </a:p>
          <a:p>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Funds</a:t>
            </a:r>
            <a:r>
              <a:rPr lang="en-US" dirty="0">
                <a:latin typeface="Arial" panose="020B0604020202020204" pitchFamily="34" charset="0"/>
                <a:cs typeface="Arial" panose="020B0604020202020204" pitchFamily="34" charset="0"/>
              </a:rPr>
              <a:t> from a potential tax</a:t>
            </a:r>
            <a:r>
              <a:rPr lang="en-US" dirty="0">
                <a:effectLst/>
                <a:latin typeface="Arial" panose="020B0604020202020204" pitchFamily="34" charset="0"/>
                <a:cs typeface="Arial" panose="020B0604020202020204" pitchFamily="34" charset="0"/>
              </a:rPr>
              <a:t> would be administered by the RHA Board (representing La  which is governed by a Board of Directors representing four local governments. </a:t>
            </a:r>
            <a:endParaRPr lang="en-US" dirty="0">
              <a:latin typeface="Arial" panose="020B0604020202020204" pitchFamily="34" charset="0"/>
              <a:cs typeface="Arial" panose="020B0604020202020204" pitchFamily="34" charset="0"/>
            </a:endParaRPr>
          </a:p>
        </p:txBody>
      </p:sp>
      <p:pic>
        <p:nvPicPr>
          <p:cNvPr id="8" name="Graphic 7" descr="Checklist with solid fill">
            <a:extLst>
              <a:ext uri="{FF2B5EF4-FFF2-40B4-BE49-F238E27FC236}">
                <a16:creationId xmlns:a16="http://schemas.microsoft.com/office/drawing/2014/main" id="{123210D3-3096-628E-773E-8EBAA06D8F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701" y="4607754"/>
            <a:ext cx="914400" cy="914400"/>
          </a:xfrm>
          <a:prstGeom prst="rect">
            <a:avLst/>
          </a:prstGeom>
        </p:spPr>
      </p:pic>
    </p:spTree>
    <p:extLst>
      <p:ext uri="{BB962C8B-B14F-4D97-AF65-F5344CB8AC3E}">
        <p14:creationId xmlns:p14="http://schemas.microsoft.com/office/powerpoint/2010/main" val="297899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7"/>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7"/>
          <p:cNvSpPr txBox="1">
            <a:spLocks noGrp="1"/>
          </p:cNvSpPr>
          <p:nvPr>
            <p:ph type="ctrTitle"/>
          </p:nvPr>
        </p:nvSpPr>
        <p:spPr>
          <a:xfrm>
            <a:off x="304800" y="-429676"/>
            <a:ext cx="11301046" cy="1515526"/>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Area Median Income and COST BURDENED </a:t>
            </a:r>
            <a:endParaRPr sz="3200" dirty="0">
              <a:solidFill>
                <a:schemeClr val="lt1"/>
              </a:solidFill>
              <a:latin typeface="Arial" panose="020B0604020202020204" pitchFamily="34" charset="0"/>
              <a:ea typeface="Avenir"/>
              <a:cs typeface="Arial" panose="020B0604020202020204" pitchFamily="34" charset="0"/>
              <a:sym typeface="Avenir"/>
            </a:endParaRPr>
          </a:p>
        </p:txBody>
      </p:sp>
      <p:sp>
        <p:nvSpPr>
          <p:cNvPr id="182" name="Google Shape;182;p7"/>
          <p:cNvSpPr txBox="1">
            <a:spLocks noGrp="1"/>
          </p:cNvSpPr>
          <p:nvPr>
            <p:ph type="subTitle" idx="1"/>
          </p:nvPr>
        </p:nvSpPr>
        <p:spPr>
          <a:xfrm>
            <a:off x="613875" y="1451875"/>
            <a:ext cx="10835700" cy="3670492"/>
          </a:xfrm>
          <a:prstGeom prst="rect">
            <a:avLst/>
          </a:prstGeom>
          <a:noFill/>
          <a:ln>
            <a:noFill/>
          </a:ln>
        </p:spPr>
        <p:txBody>
          <a:bodyPr spcFirstLastPara="1" wrap="square" lIns="0" tIns="57150" rIns="0" bIns="0" anchor="t" anchorCtr="0">
            <a:spAutoFit/>
          </a:bodyPr>
          <a:lstStyle/>
          <a:p>
            <a:pPr marL="12700" lvl="0" indent="0" algn="l" rtl="0">
              <a:lnSpc>
                <a:spcPct val="100000"/>
              </a:lnSpc>
              <a:spcBef>
                <a:spcPts val="0"/>
              </a:spcBef>
              <a:spcAft>
                <a:spcPts val="0"/>
              </a:spcAft>
              <a:buClr>
                <a:srgbClr val="1E2731"/>
              </a:buClr>
              <a:buSzPts val="1600"/>
              <a:buNone/>
            </a:pPr>
            <a:r>
              <a:rPr lang="en-US" sz="1800" b="1" dirty="0">
                <a:solidFill>
                  <a:srgbClr val="1E2731"/>
                </a:solidFill>
                <a:latin typeface="Arial" panose="020B0604020202020204" pitchFamily="34" charset="0"/>
                <a:ea typeface="Arial"/>
                <a:cs typeface="Arial" panose="020B0604020202020204" pitchFamily="34" charset="0"/>
                <a:sym typeface="Arial"/>
              </a:rPr>
              <a:t>What is Affordable Housing?</a:t>
            </a:r>
            <a:endParaRPr sz="1800" dirty="0">
              <a:latin typeface="Arial" panose="020B0604020202020204" pitchFamily="34" charset="0"/>
              <a:ea typeface="Arial"/>
              <a:cs typeface="Arial" panose="020B0604020202020204" pitchFamily="34" charset="0"/>
              <a:sym typeface="Arial"/>
            </a:endParaRPr>
          </a:p>
          <a:p>
            <a:pPr marL="499744" marR="71120" lvl="0" indent="-285749" algn="l" rtl="0">
              <a:lnSpc>
                <a:spcPct val="118100"/>
              </a:lnSpc>
              <a:spcBef>
                <a:spcPts val="90"/>
              </a:spcBef>
              <a:spcAft>
                <a:spcPts val="0"/>
              </a:spcAft>
              <a:buClr>
                <a:schemeClr val="dk1"/>
              </a:buClr>
              <a:buSzPts val="1600"/>
              <a:buFont typeface="Arial"/>
              <a:buChar char="•"/>
            </a:pPr>
            <a:r>
              <a:rPr lang="en-US" sz="1800" dirty="0">
                <a:latin typeface="Arial" panose="020B0604020202020204" pitchFamily="34" charset="0"/>
                <a:ea typeface="Arial"/>
                <a:cs typeface="Arial" panose="020B0604020202020204" pitchFamily="34" charset="0"/>
                <a:sym typeface="Arial"/>
              </a:rPr>
              <a:t>The standard definition is households pay no more than 30% of their income on housing costs</a:t>
            </a:r>
            <a:endParaRPr sz="1800" dirty="0">
              <a:latin typeface="Arial" panose="020B0604020202020204" pitchFamily="34" charset="0"/>
              <a:cs typeface="Arial" panose="020B0604020202020204" pitchFamily="34" charset="0"/>
            </a:endParaRPr>
          </a:p>
          <a:p>
            <a:pPr marL="499744" marR="71120" lvl="0" indent="-285749" algn="l" rtl="0">
              <a:lnSpc>
                <a:spcPct val="118100"/>
              </a:lnSpc>
              <a:spcBef>
                <a:spcPts val="90"/>
              </a:spcBef>
              <a:spcAft>
                <a:spcPts val="0"/>
              </a:spcAft>
              <a:buClr>
                <a:schemeClr val="dk1"/>
              </a:buClr>
              <a:buSzPts val="1600"/>
              <a:buFont typeface="Arial"/>
              <a:buChar char="•"/>
            </a:pPr>
            <a:r>
              <a:rPr lang="en-US" sz="1800" dirty="0">
                <a:latin typeface="Arial" panose="020B0604020202020204" pitchFamily="34" charset="0"/>
                <a:ea typeface="Arial"/>
                <a:cs typeface="Arial" panose="020B0604020202020204" pitchFamily="34" charset="0"/>
                <a:sym typeface="Arial"/>
              </a:rPr>
              <a:t>Housing costs exceed 30% of income= </a:t>
            </a:r>
            <a:r>
              <a:rPr lang="en-US" sz="1800" b="1" dirty="0">
                <a:latin typeface="Arial" panose="020B0604020202020204" pitchFamily="34" charset="0"/>
                <a:ea typeface="Arial"/>
                <a:cs typeface="Arial" panose="020B0604020202020204" pitchFamily="34" charset="0"/>
                <a:sym typeface="Arial"/>
              </a:rPr>
              <a:t>Housing cost burdened</a:t>
            </a:r>
            <a:endParaRPr sz="1800" b="1" dirty="0">
              <a:latin typeface="Arial" panose="020B0604020202020204" pitchFamily="34" charset="0"/>
              <a:ea typeface="Arial"/>
              <a:cs typeface="Arial" panose="020B0604020202020204" pitchFamily="34" charset="0"/>
              <a:sym typeface="Arial"/>
            </a:endParaRPr>
          </a:p>
          <a:p>
            <a:pPr marL="499744" marR="71120" lvl="0" indent="-285749" algn="l" rtl="0">
              <a:lnSpc>
                <a:spcPct val="118100"/>
              </a:lnSpc>
              <a:spcBef>
                <a:spcPts val="90"/>
              </a:spcBef>
              <a:spcAft>
                <a:spcPts val="0"/>
              </a:spcAft>
              <a:buClr>
                <a:schemeClr val="dk1"/>
              </a:buClr>
              <a:buSzPts val="1600"/>
              <a:buFont typeface="Arial"/>
              <a:buChar char="•"/>
            </a:pPr>
            <a:r>
              <a:rPr lang="en-US" sz="1800" dirty="0">
                <a:latin typeface="Arial" panose="020B0604020202020204" pitchFamily="34" charset="0"/>
                <a:ea typeface="Arial"/>
                <a:cs typeface="Arial" panose="020B0604020202020204" pitchFamily="34" charset="0"/>
                <a:sym typeface="Arial"/>
              </a:rPr>
              <a:t>Housing costs exceed 50% of income= </a:t>
            </a:r>
            <a:r>
              <a:rPr lang="en-US" sz="1800" b="1" dirty="0">
                <a:latin typeface="Arial" panose="020B0604020202020204" pitchFamily="34" charset="0"/>
                <a:ea typeface="Arial"/>
                <a:cs typeface="Arial" panose="020B0604020202020204" pitchFamily="34" charset="0"/>
                <a:sym typeface="Arial"/>
              </a:rPr>
              <a:t>Severely housing cost burdened</a:t>
            </a:r>
            <a:endParaRPr sz="1800" b="1" dirty="0">
              <a:latin typeface="Arial" panose="020B0604020202020204" pitchFamily="34" charset="0"/>
              <a:ea typeface="Arial"/>
              <a:cs typeface="Arial" panose="020B0604020202020204" pitchFamily="34" charset="0"/>
              <a:sym typeface="Arial"/>
            </a:endParaRPr>
          </a:p>
          <a:p>
            <a:pPr marL="0" lvl="0" indent="0" algn="ctr" rtl="0">
              <a:lnSpc>
                <a:spcPct val="100000"/>
              </a:lnSpc>
              <a:spcBef>
                <a:spcPts val="35"/>
              </a:spcBef>
              <a:spcAft>
                <a:spcPts val="0"/>
              </a:spcAft>
              <a:buClr>
                <a:schemeClr val="dk1"/>
              </a:buClr>
              <a:buSzPts val="1600"/>
              <a:buNone/>
            </a:pPr>
            <a:endParaRPr sz="1800" dirty="0">
              <a:latin typeface="Arial" panose="020B0604020202020204" pitchFamily="34" charset="0"/>
              <a:ea typeface="Arial"/>
              <a:cs typeface="Arial" panose="020B0604020202020204" pitchFamily="34" charset="0"/>
              <a:sym typeface="Arial"/>
            </a:endParaRPr>
          </a:p>
          <a:p>
            <a:pPr marL="12700" lvl="0" indent="0" algn="l" rtl="0">
              <a:lnSpc>
                <a:spcPct val="100000"/>
              </a:lnSpc>
              <a:spcBef>
                <a:spcPts val="1000"/>
              </a:spcBef>
              <a:spcAft>
                <a:spcPts val="0"/>
              </a:spcAft>
              <a:buClr>
                <a:srgbClr val="1E2731"/>
              </a:buClr>
              <a:buSzPts val="1600"/>
              <a:buNone/>
            </a:pPr>
            <a:r>
              <a:rPr lang="en-US" sz="1800" b="1" dirty="0">
                <a:solidFill>
                  <a:srgbClr val="1E2731"/>
                </a:solidFill>
                <a:latin typeface="Arial" panose="020B0604020202020204" pitchFamily="34" charset="0"/>
                <a:ea typeface="Arial"/>
                <a:cs typeface="Arial" panose="020B0604020202020204" pitchFamily="34" charset="0"/>
                <a:sym typeface="Arial"/>
              </a:rPr>
              <a:t>What is Area Median Income (AMI)?</a:t>
            </a:r>
            <a:endParaRPr sz="1800" dirty="0">
              <a:latin typeface="Arial" panose="020B0604020202020204" pitchFamily="34" charset="0"/>
              <a:ea typeface="Arial"/>
              <a:cs typeface="Arial" panose="020B0604020202020204" pitchFamily="34" charset="0"/>
              <a:sym typeface="Arial"/>
            </a:endParaRPr>
          </a:p>
          <a:p>
            <a:pPr marL="12700" marR="166370" lvl="0" indent="0" algn="l" rtl="0">
              <a:lnSpc>
                <a:spcPct val="118100"/>
              </a:lnSpc>
              <a:spcBef>
                <a:spcPts val="30"/>
              </a:spcBef>
              <a:spcAft>
                <a:spcPts val="0"/>
              </a:spcAft>
              <a:buClr>
                <a:schemeClr val="dk1"/>
              </a:buClr>
              <a:buSzPts val="1600"/>
              <a:buNone/>
            </a:pPr>
            <a:r>
              <a:rPr lang="en-US" sz="1800" dirty="0">
                <a:latin typeface="Arial" panose="020B0604020202020204" pitchFamily="34" charset="0"/>
                <a:ea typeface="Arial"/>
                <a:cs typeface="Arial" panose="020B0604020202020204" pitchFamily="34" charset="0"/>
                <a:sym typeface="Arial"/>
              </a:rPr>
              <a:t>Area Media Income (AMI) is created by Housing and Urban Development (HUD) annually to identify what households in each county can quality for federal housing programs. Because it is so widely used, AMI is also used to create a scale for households who need help but may not qualify for federal resources. Each year HUD releases AMI charts defining need and housing entities update their programs to reflect these new household income numbers.</a:t>
            </a:r>
            <a:endParaRPr sz="1800" dirty="0">
              <a:latin typeface="Arial" panose="020B0604020202020204" pitchFamily="34" charset="0"/>
              <a:ea typeface="Arial"/>
              <a:cs typeface="Arial" panose="020B0604020202020204" pitchFamily="34" charset="0"/>
              <a:sym typeface="Arial"/>
            </a:endParaRPr>
          </a:p>
        </p:txBody>
      </p:sp>
      <p:sp>
        <p:nvSpPr>
          <p:cNvPr id="181" name="Google Shape;181;p7"/>
          <p:cNvSpPr/>
          <p:nvPr/>
        </p:nvSpPr>
        <p:spPr>
          <a:xfrm>
            <a:off x="0" y="109845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p:nvPr/>
        </p:nvSpPr>
        <p:spPr>
          <a:xfrm>
            <a:off x="674875" y="164017"/>
            <a:ext cx="10373600" cy="808800"/>
          </a:xfrm>
          <a:prstGeom prst="rect">
            <a:avLst/>
          </a:prstGeom>
          <a:noFill/>
          <a:ln>
            <a:noFill/>
          </a:ln>
        </p:spPr>
        <p:txBody>
          <a:bodyPr spcFirstLastPara="1" wrap="square" lIns="0" tIns="16050" rIns="0" bIns="0" anchor="t" anchorCtr="0">
            <a:noAutofit/>
          </a:bodyPr>
          <a:lstStyle/>
          <a:p>
            <a:pPr marL="16933" marR="0" lvl="0" indent="0" algn="l" rtl="0">
              <a:spcBef>
                <a:spcPts val="0"/>
              </a:spcBef>
              <a:spcAft>
                <a:spcPts val="0"/>
              </a:spcAft>
              <a:buNone/>
            </a:pPr>
            <a:r>
              <a:rPr lang="en-US" sz="3333" b="1" i="0" u="none" strike="noStrike" cap="none" dirty="0">
                <a:solidFill>
                  <a:srgbClr val="5D213C"/>
                </a:solidFill>
                <a:latin typeface="Public Sans"/>
                <a:ea typeface="Public Sans"/>
                <a:cs typeface="Public Sans"/>
                <a:sym typeface="Public Sans"/>
              </a:rPr>
              <a:t>TERMS AND DEFINITIONS</a:t>
            </a:r>
            <a:endParaRPr sz="3333" b="1" i="0" u="none" strike="noStrike" cap="none" dirty="0">
              <a:solidFill>
                <a:srgbClr val="5D213C"/>
              </a:solidFill>
              <a:latin typeface="Public Sans"/>
              <a:ea typeface="Public Sans"/>
              <a:cs typeface="Public Sans"/>
              <a:sym typeface="Public Sans"/>
            </a:endParaRPr>
          </a:p>
        </p:txBody>
      </p:sp>
      <p:sp>
        <p:nvSpPr>
          <p:cNvPr id="166" name="Google Shape;166;p6"/>
          <p:cNvSpPr/>
          <p:nvPr/>
        </p:nvSpPr>
        <p:spPr>
          <a:xfrm>
            <a:off x="0" y="0"/>
            <a:ext cx="515200" cy="6858000"/>
          </a:xfrm>
          <a:prstGeom prst="rect">
            <a:avLst/>
          </a:prstGeom>
          <a:solidFill>
            <a:srgbClr val="4C7A8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67" b="0" i="0" u="none" strike="noStrike" cap="none">
              <a:solidFill>
                <a:srgbClr val="000000"/>
              </a:solidFill>
              <a:latin typeface="Arial"/>
              <a:ea typeface="Arial"/>
              <a:cs typeface="Arial"/>
              <a:sym typeface="Arial"/>
            </a:endParaRPr>
          </a:p>
        </p:txBody>
      </p:sp>
      <p:sp>
        <p:nvSpPr>
          <p:cNvPr id="167" name="Google Shape;167;p6"/>
          <p:cNvSpPr/>
          <p:nvPr/>
        </p:nvSpPr>
        <p:spPr>
          <a:xfrm>
            <a:off x="1136667" y="1998700"/>
            <a:ext cx="3029200" cy="160400"/>
          </a:xfrm>
          <a:prstGeom prst="roundRect">
            <a:avLst>
              <a:gd name="adj" fmla="val 16667"/>
            </a:avLst>
          </a:prstGeom>
          <a:solidFill>
            <a:srgbClr val="E7F0F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867" b="0" i="0" u="none" strike="noStrike" cap="none">
              <a:solidFill>
                <a:srgbClr val="C9DAF8"/>
              </a:solidFill>
              <a:latin typeface="Public Sans Medium"/>
              <a:ea typeface="Public Sans Medium"/>
              <a:cs typeface="Public Sans Medium"/>
              <a:sym typeface="Public Sans Medium"/>
            </a:endParaRPr>
          </a:p>
        </p:txBody>
      </p:sp>
      <p:sp>
        <p:nvSpPr>
          <p:cNvPr id="168" name="Google Shape;168;p6"/>
          <p:cNvSpPr/>
          <p:nvPr/>
        </p:nvSpPr>
        <p:spPr>
          <a:xfrm>
            <a:off x="1136667" y="3402067"/>
            <a:ext cx="3029200" cy="160400"/>
          </a:xfrm>
          <a:prstGeom prst="roundRect">
            <a:avLst>
              <a:gd name="adj" fmla="val 16667"/>
            </a:avLst>
          </a:prstGeom>
          <a:solidFill>
            <a:srgbClr val="E7F0F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867" b="0" i="0" u="none" strike="noStrike" cap="none">
              <a:solidFill>
                <a:srgbClr val="C9DAF8"/>
              </a:solidFill>
              <a:latin typeface="Public Sans Medium"/>
              <a:ea typeface="Public Sans Medium"/>
              <a:cs typeface="Public Sans Medium"/>
              <a:sym typeface="Public Sans Medium"/>
            </a:endParaRPr>
          </a:p>
        </p:txBody>
      </p:sp>
      <p:sp>
        <p:nvSpPr>
          <p:cNvPr id="169" name="Google Shape;169;p6"/>
          <p:cNvSpPr/>
          <p:nvPr/>
        </p:nvSpPr>
        <p:spPr>
          <a:xfrm>
            <a:off x="1136667" y="4310100"/>
            <a:ext cx="3029200" cy="160400"/>
          </a:xfrm>
          <a:prstGeom prst="roundRect">
            <a:avLst>
              <a:gd name="adj" fmla="val 16667"/>
            </a:avLst>
          </a:prstGeom>
          <a:solidFill>
            <a:srgbClr val="E7F0F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867" b="0" i="0" u="none" strike="noStrike" cap="none">
              <a:solidFill>
                <a:srgbClr val="C9DAF8"/>
              </a:solidFill>
              <a:latin typeface="Public Sans Medium"/>
              <a:ea typeface="Public Sans Medium"/>
              <a:cs typeface="Public Sans Medium"/>
              <a:sym typeface="Public Sans Medium"/>
            </a:endParaRPr>
          </a:p>
        </p:txBody>
      </p:sp>
      <p:sp>
        <p:nvSpPr>
          <p:cNvPr id="170" name="Google Shape;170;p6"/>
          <p:cNvSpPr/>
          <p:nvPr/>
        </p:nvSpPr>
        <p:spPr>
          <a:xfrm>
            <a:off x="1136667" y="5465800"/>
            <a:ext cx="3029200" cy="160400"/>
          </a:xfrm>
          <a:prstGeom prst="roundRect">
            <a:avLst>
              <a:gd name="adj" fmla="val 16667"/>
            </a:avLst>
          </a:prstGeom>
          <a:solidFill>
            <a:srgbClr val="E7F0F1"/>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867" b="0" i="0" u="none" strike="noStrike" cap="none">
              <a:solidFill>
                <a:srgbClr val="C9DAF8"/>
              </a:solidFill>
              <a:latin typeface="Public Sans Medium"/>
              <a:ea typeface="Public Sans Medium"/>
              <a:cs typeface="Public Sans Medium"/>
              <a:sym typeface="Public Sans Medium"/>
            </a:endParaRPr>
          </a:p>
        </p:txBody>
      </p:sp>
      <p:sp>
        <p:nvSpPr>
          <p:cNvPr id="171" name="Google Shape;171;p6"/>
          <p:cNvSpPr txBox="1">
            <a:spLocks noGrp="1"/>
          </p:cNvSpPr>
          <p:nvPr>
            <p:ph type="body" idx="1"/>
          </p:nvPr>
        </p:nvSpPr>
        <p:spPr>
          <a:xfrm>
            <a:off x="674875" y="831469"/>
            <a:ext cx="5348800" cy="4967546"/>
          </a:xfrm>
          <a:prstGeom prst="rect">
            <a:avLst/>
          </a:prstGeom>
          <a:noFill/>
          <a:ln>
            <a:solidFill>
              <a:schemeClr val="tx1"/>
            </a:solidFill>
          </a:ln>
        </p:spPr>
        <p:txBody>
          <a:bodyPr spcFirstLastPara="1" wrap="square" lIns="91425" tIns="45700" rIns="91425" bIns="45700" anchor="t" anchorCtr="0">
            <a:noAutofit/>
          </a:bodyPr>
          <a:lstStyle/>
          <a:p>
            <a:pPr marL="0" lvl="0" indent="0" algn="l" rtl="0">
              <a:lnSpc>
                <a:spcPct val="100000"/>
              </a:lnSpc>
              <a:spcBef>
                <a:spcPts val="1067"/>
              </a:spcBef>
              <a:spcAft>
                <a:spcPts val="0"/>
              </a:spcAft>
              <a:buSzPts val="1400"/>
            </a:pPr>
            <a:r>
              <a:rPr lang="en-US" sz="1600" b="1" dirty="0">
                <a:solidFill>
                  <a:srgbClr val="5D213C"/>
                </a:solidFill>
                <a:latin typeface="Arial" panose="020B0604020202020204" pitchFamily="34" charset="0"/>
                <a:ea typeface="Public Sans"/>
                <a:cs typeface="Arial" panose="020B0604020202020204" pitchFamily="34" charset="0"/>
                <a:sym typeface="Public Sans"/>
              </a:rPr>
              <a:t>Affordable Housing </a:t>
            </a:r>
            <a:r>
              <a:rPr lang="en-US" sz="1600" dirty="0">
                <a:solidFill>
                  <a:schemeClr val="tx1"/>
                </a:solidFill>
                <a:latin typeface="Arial" panose="020B0604020202020204" pitchFamily="34" charset="0"/>
                <a:ea typeface="Public Sans"/>
                <a:cs typeface="Arial" panose="020B0604020202020204" pitchFamily="34" charset="0"/>
                <a:sym typeface="Public Sans"/>
              </a:rPr>
              <a:t>Refers to housing options that cost no more than 30% of a household’s income, making them accessible to individuals and families across various income levels, including low-to-moderate incomes.  </a:t>
            </a:r>
          </a:p>
          <a:p>
            <a:pPr marL="0" lvl="0" indent="0" algn="l" rtl="0">
              <a:lnSpc>
                <a:spcPct val="100000"/>
              </a:lnSpc>
              <a:spcBef>
                <a:spcPts val="1067"/>
              </a:spcBef>
              <a:spcAft>
                <a:spcPts val="0"/>
              </a:spcAft>
              <a:buSzPts val="1400"/>
              <a:buNone/>
            </a:pPr>
            <a:r>
              <a:rPr lang="en-US" sz="1600" b="1" dirty="0">
                <a:solidFill>
                  <a:srgbClr val="5D213C"/>
                </a:solidFill>
                <a:latin typeface="Arial" panose="020B0604020202020204" pitchFamily="34" charset="0"/>
                <a:ea typeface="Public Sans"/>
                <a:cs typeface="Arial" panose="020B0604020202020204" pitchFamily="34" charset="0"/>
                <a:sym typeface="Public Sans"/>
              </a:rPr>
              <a:t>Workforce Housing </a:t>
            </a:r>
            <a:br>
              <a:rPr lang="en-US" sz="1600" b="1" dirty="0">
                <a:solidFill>
                  <a:srgbClr val="5D213C"/>
                </a:solidFill>
                <a:latin typeface="Arial" panose="020B0604020202020204" pitchFamily="34" charset="0"/>
                <a:ea typeface="Public Sans"/>
                <a:cs typeface="Arial" panose="020B0604020202020204" pitchFamily="34" charset="0"/>
                <a:sym typeface="Public Sans"/>
              </a:rPr>
            </a:br>
            <a:r>
              <a:rPr lang="en-US" sz="1600" dirty="0">
                <a:solidFill>
                  <a:schemeClr val="tx1"/>
                </a:solidFill>
                <a:latin typeface="Arial" panose="020B0604020202020204" pitchFamily="34" charset="0"/>
                <a:ea typeface="Public Sans"/>
                <a:cs typeface="Arial" panose="020B0604020202020204" pitchFamily="34" charset="0"/>
                <a:sym typeface="Public Sans"/>
              </a:rPr>
              <a:t>Typically refers to housing for low-to-moderate income workers often defined at the local level</a:t>
            </a:r>
            <a:endParaRPr sz="1600" dirty="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1067"/>
              </a:spcBef>
              <a:spcAft>
                <a:spcPts val="0"/>
              </a:spcAft>
              <a:buClr>
                <a:schemeClr val="dk1"/>
              </a:buClr>
              <a:buSzPts val="1100"/>
              <a:buNone/>
            </a:pPr>
            <a:r>
              <a:rPr lang="en-US" sz="1600" b="1" dirty="0">
                <a:solidFill>
                  <a:srgbClr val="5D213C"/>
                </a:solidFill>
                <a:latin typeface="Arial" panose="020B0604020202020204" pitchFamily="34" charset="0"/>
                <a:ea typeface="Public Sans"/>
                <a:cs typeface="Arial" panose="020B0604020202020204" pitchFamily="34" charset="0"/>
                <a:sym typeface="Public Sans"/>
              </a:rPr>
              <a:t>Middle Income Housing</a:t>
            </a:r>
            <a:br>
              <a:rPr lang="en-US" sz="1600" b="1" dirty="0">
                <a:solidFill>
                  <a:srgbClr val="5D213C"/>
                </a:solidFill>
                <a:latin typeface="Arial" panose="020B0604020202020204" pitchFamily="34" charset="0"/>
                <a:ea typeface="Public Sans"/>
                <a:cs typeface="Arial" panose="020B0604020202020204" pitchFamily="34" charset="0"/>
                <a:sym typeface="Public Sans"/>
              </a:rPr>
            </a:br>
            <a:r>
              <a:rPr lang="en-US" sz="1600" dirty="0">
                <a:solidFill>
                  <a:schemeClr val="tx1"/>
                </a:solidFill>
                <a:latin typeface="Arial" panose="020B0604020202020204" pitchFamily="34" charset="0"/>
                <a:ea typeface="Public Sans"/>
                <a:cs typeface="Arial" panose="020B0604020202020204" pitchFamily="34" charset="0"/>
                <a:sym typeface="Public Sans"/>
              </a:rPr>
              <a:t>Describes housing affordability for white-collar households</a:t>
            </a:r>
            <a:endParaRPr sz="1600" dirty="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1067"/>
              </a:spcBef>
              <a:spcAft>
                <a:spcPts val="0"/>
              </a:spcAft>
              <a:buClr>
                <a:schemeClr val="dk1"/>
              </a:buClr>
              <a:buSzPts val="1100"/>
              <a:buNone/>
            </a:pPr>
            <a:r>
              <a:rPr lang="en-US" sz="1600" b="1" dirty="0">
                <a:solidFill>
                  <a:srgbClr val="5D213C"/>
                </a:solidFill>
                <a:latin typeface="Arial" panose="020B0604020202020204" pitchFamily="34" charset="0"/>
                <a:ea typeface="Public Sans"/>
                <a:cs typeface="Arial" panose="020B0604020202020204" pitchFamily="34" charset="0"/>
                <a:sym typeface="Public Sans"/>
              </a:rPr>
              <a:t>Community Housing</a:t>
            </a:r>
            <a:br>
              <a:rPr lang="en-US" sz="1600" b="1" dirty="0">
                <a:solidFill>
                  <a:srgbClr val="5D213C"/>
                </a:solidFill>
                <a:latin typeface="Arial" panose="020B0604020202020204" pitchFamily="34" charset="0"/>
                <a:ea typeface="Public Sans"/>
                <a:cs typeface="Arial" panose="020B0604020202020204" pitchFamily="34" charset="0"/>
                <a:sym typeface="Public Sans"/>
              </a:rPr>
            </a:br>
            <a:r>
              <a:rPr lang="en-US" sz="1600" dirty="0">
                <a:solidFill>
                  <a:schemeClr val="tx1"/>
                </a:solidFill>
                <a:latin typeface="Arial" panose="020B0604020202020204" pitchFamily="34" charset="0"/>
                <a:cs typeface="Arial" panose="020B0604020202020204" pitchFamily="34" charset="0"/>
              </a:rPr>
              <a:t>Focuses on affordable housing for low-to-moderate income households, with an emphasis on local residents. </a:t>
            </a:r>
          </a:p>
          <a:p>
            <a:pPr marL="0" lvl="0" indent="0" algn="l" rtl="0">
              <a:lnSpc>
                <a:spcPct val="100000"/>
              </a:lnSpc>
              <a:spcBef>
                <a:spcPts val="1067"/>
              </a:spcBef>
              <a:spcAft>
                <a:spcPts val="0"/>
              </a:spcAft>
              <a:buClr>
                <a:schemeClr val="dk1"/>
              </a:buClr>
              <a:buSzPts val="1100"/>
              <a:buNone/>
            </a:pPr>
            <a:r>
              <a:rPr lang="en-US" sz="1600" b="1" dirty="0">
                <a:solidFill>
                  <a:srgbClr val="5D213C"/>
                </a:solidFill>
                <a:latin typeface="Arial" panose="020B0604020202020204" pitchFamily="34" charset="0"/>
                <a:ea typeface="Public Sans"/>
                <a:cs typeface="Arial" panose="020B0604020202020204" pitchFamily="34" charset="0"/>
                <a:sym typeface="Public Sans"/>
              </a:rPr>
              <a:t>Attainable Housing</a:t>
            </a:r>
            <a:br>
              <a:rPr lang="en-US" sz="1600" b="1" dirty="0">
                <a:solidFill>
                  <a:srgbClr val="5D213C"/>
                </a:solidFill>
                <a:latin typeface="Arial" panose="020B0604020202020204" pitchFamily="34" charset="0"/>
                <a:ea typeface="Public Sans"/>
                <a:cs typeface="Arial" panose="020B0604020202020204" pitchFamily="34" charset="0"/>
                <a:sym typeface="Public Sans"/>
              </a:rPr>
            </a:br>
            <a:r>
              <a:rPr lang="en-US" sz="1600" dirty="0">
                <a:solidFill>
                  <a:schemeClr val="tx1"/>
                </a:solidFill>
                <a:latin typeface="Arial" panose="020B0604020202020204" pitchFamily="34" charset="0"/>
                <a:cs typeface="Arial" panose="020B0604020202020204" pitchFamily="34" charset="0"/>
              </a:rPr>
              <a:t>Used interchangeably within these categories depending on context, generally not referring to low-income housing.</a:t>
            </a:r>
            <a:endParaRPr sz="1600" dirty="0">
              <a:solidFill>
                <a:schemeClr val="tx1"/>
              </a:solidFill>
              <a:latin typeface="Arial" panose="020B0604020202020204" pitchFamily="34" charset="0"/>
              <a:cs typeface="Arial" panose="020B0604020202020204" pitchFamily="34" charset="0"/>
            </a:endParaRPr>
          </a:p>
        </p:txBody>
      </p:sp>
      <p:sp>
        <p:nvSpPr>
          <p:cNvPr id="173" name="Google Shape;173;p6"/>
          <p:cNvSpPr txBox="1">
            <a:spLocks noGrp="1"/>
          </p:cNvSpPr>
          <p:nvPr>
            <p:ph type="body" idx="4294967295"/>
          </p:nvPr>
        </p:nvSpPr>
        <p:spPr>
          <a:xfrm>
            <a:off x="6485467" y="35025"/>
            <a:ext cx="5202752" cy="3169283"/>
          </a:xfrm>
          <a:prstGeom prst="rect">
            <a:avLst/>
          </a:prstGeom>
          <a:noFill/>
          <a:ln>
            <a:solidFill>
              <a:schemeClr val="tx1"/>
            </a:solid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endParaRPr lang="en-US" sz="1600" b="1" i="1" dirty="0">
              <a:solidFill>
                <a:srgbClr val="5D213C"/>
              </a:solidFill>
              <a:latin typeface="Arial" panose="020B0604020202020204" pitchFamily="34" charset="0"/>
              <a:ea typeface="Public Sans"/>
              <a:cs typeface="Arial" panose="020B0604020202020204" pitchFamily="34" charset="0"/>
              <a:sym typeface="Public Sans"/>
            </a:endParaRPr>
          </a:p>
          <a:p>
            <a:pPr marL="0" lvl="0" indent="0" algn="ctr" rtl="0">
              <a:lnSpc>
                <a:spcPct val="100000"/>
              </a:lnSpc>
              <a:spcBef>
                <a:spcPts val="0"/>
              </a:spcBef>
              <a:spcAft>
                <a:spcPts val="0"/>
              </a:spcAft>
              <a:buClr>
                <a:schemeClr val="dk1"/>
              </a:buClr>
              <a:buSzPts val="1100"/>
              <a:buNone/>
            </a:pPr>
            <a:endParaRPr lang="en-US" sz="1600" b="1" i="1" dirty="0">
              <a:solidFill>
                <a:srgbClr val="5D213C"/>
              </a:solidFill>
              <a:latin typeface="Arial" panose="020B0604020202020204" pitchFamily="34" charset="0"/>
              <a:ea typeface="Public Sans"/>
              <a:cs typeface="Arial" panose="020B0604020202020204" pitchFamily="34" charset="0"/>
              <a:sym typeface="Public Sans"/>
            </a:endParaRPr>
          </a:p>
          <a:p>
            <a:pPr marL="0" lvl="0" indent="0" algn="ctr" rtl="0">
              <a:lnSpc>
                <a:spcPct val="100000"/>
              </a:lnSpc>
              <a:spcBef>
                <a:spcPts val="0"/>
              </a:spcBef>
              <a:spcAft>
                <a:spcPts val="0"/>
              </a:spcAft>
              <a:buClr>
                <a:schemeClr val="dk1"/>
              </a:buClr>
              <a:buSzPts val="1100"/>
              <a:buNone/>
            </a:pPr>
            <a:r>
              <a:rPr lang="en-US" sz="2400" b="1" u="sng" dirty="0">
                <a:solidFill>
                  <a:schemeClr val="tx1"/>
                </a:solidFill>
                <a:latin typeface="Arial" panose="020B0604020202020204" pitchFamily="34" charset="0"/>
                <a:ea typeface="Public Sans"/>
                <a:cs typeface="Arial" panose="020B0604020202020204" pitchFamily="34" charset="0"/>
                <a:sym typeface="Public Sans"/>
              </a:rPr>
              <a:t>Below-Market Housing</a:t>
            </a:r>
            <a:endParaRPr sz="2400" b="1" u="sng" dirty="0">
              <a:solidFill>
                <a:schemeClr val="tx1"/>
              </a:solidFill>
              <a:latin typeface="Arial" panose="020B0604020202020204" pitchFamily="34" charset="0"/>
              <a:ea typeface="Public Sans"/>
              <a:cs typeface="Arial" panose="020B0604020202020204" pitchFamily="34" charset="0"/>
              <a:sym typeface="Public Sans"/>
            </a:endParaRPr>
          </a:p>
          <a:p>
            <a:pPr marL="0" lvl="0" indent="0" algn="ctr" rtl="0">
              <a:lnSpc>
                <a:spcPct val="100000"/>
              </a:lnSpc>
              <a:spcBef>
                <a:spcPts val="0"/>
              </a:spcBef>
              <a:spcAft>
                <a:spcPts val="0"/>
              </a:spcAft>
              <a:buClr>
                <a:schemeClr val="dk1"/>
              </a:buClr>
              <a:buSzPts val="1100"/>
              <a:buNone/>
            </a:pPr>
            <a:endParaRPr sz="1600" dirty="0">
              <a:solidFill>
                <a:srgbClr val="595959"/>
              </a:solidFill>
              <a:latin typeface="Arial" panose="020B0604020202020204" pitchFamily="34" charset="0"/>
              <a:ea typeface="Public Sans"/>
              <a:cs typeface="Arial" panose="020B0604020202020204" pitchFamily="34" charset="0"/>
              <a:sym typeface="Public Sans"/>
            </a:endParaRPr>
          </a:p>
          <a:p>
            <a:pPr marL="0" lvl="0" indent="0" algn="ctr" rtl="0">
              <a:lnSpc>
                <a:spcPct val="100000"/>
              </a:lnSpc>
              <a:spcBef>
                <a:spcPts val="0"/>
              </a:spcBef>
              <a:spcAft>
                <a:spcPts val="0"/>
              </a:spcAft>
              <a:buClr>
                <a:schemeClr val="dk1"/>
              </a:buClr>
              <a:buSzPts val="1100"/>
              <a:buNone/>
            </a:pPr>
            <a:r>
              <a:rPr lang="en-US" sz="1600" dirty="0">
                <a:latin typeface="Arial" panose="020B0604020202020204" pitchFamily="34" charset="0"/>
                <a:ea typeface="Public Sans"/>
                <a:cs typeface="Arial" panose="020B0604020202020204" pitchFamily="34" charset="0"/>
                <a:sym typeface="Public Sans"/>
              </a:rPr>
              <a:t>Housing priced below typical market rates, providing options that private market doesn’t naturally offer.</a:t>
            </a:r>
          </a:p>
          <a:p>
            <a:pPr marL="0" lvl="0" indent="0" algn="ctr" rtl="0">
              <a:lnSpc>
                <a:spcPct val="100000"/>
              </a:lnSpc>
              <a:spcBef>
                <a:spcPts val="0"/>
              </a:spcBef>
              <a:spcAft>
                <a:spcPts val="0"/>
              </a:spcAft>
              <a:buClr>
                <a:schemeClr val="dk1"/>
              </a:buClr>
              <a:buSzPts val="1100"/>
              <a:buNone/>
            </a:pPr>
            <a:endParaRPr lang="en-US" sz="1600" dirty="0">
              <a:latin typeface="Arial" panose="020B0604020202020204" pitchFamily="34" charset="0"/>
              <a:ea typeface="Public Sans"/>
              <a:cs typeface="Arial" panose="020B0604020202020204" pitchFamily="34" charset="0"/>
              <a:sym typeface="Public Sans"/>
            </a:endParaRPr>
          </a:p>
          <a:p>
            <a:pPr marL="0" lvl="0" indent="0" algn="ctr" rtl="0">
              <a:lnSpc>
                <a:spcPct val="100000"/>
              </a:lnSpc>
              <a:spcBef>
                <a:spcPts val="0"/>
              </a:spcBef>
              <a:spcAft>
                <a:spcPts val="0"/>
              </a:spcAft>
              <a:buClr>
                <a:schemeClr val="dk1"/>
              </a:buClr>
              <a:buSzPts val="1100"/>
              <a:buNone/>
            </a:pPr>
            <a:r>
              <a:rPr lang="en-US" sz="1600" dirty="0">
                <a:latin typeface="Arial" panose="020B0604020202020204" pitchFamily="34" charset="0"/>
                <a:ea typeface="Public Sans"/>
                <a:cs typeface="Arial" panose="020B0604020202020204" pitchFamily="34" charset="0"/>
                <a:sym typeface="Public Sans"/>
              </a:rPr>
              <a:t>This term is preferred for clarity, reducing ambiguity and avoiding assumptions about residents’ backgrounds or employment status – promoting inclusive access to housing opportunities</a:t>
            </a:r>
            <a:endParaRPr sz="1600" dirty="0">
              <a:latin typeface="Arial" panose="020B0604020202020204" pitchFamily="34" charset="0"/>
              <a:ea typeface="Public Sans"/>
              <a:cs typeface="Arial" panose="020B0604020202020204" pitchFamily="34" charset="0"/>
              <a:sym typeface="Public Sans"/>
            </a:endParaRPr>
          </a:p>
        </p:txBody>
      </p:sp>
      <p:pic>
        <p:nvPicPr>
          <p:cNvPr id="3" name="Picture 2">
            <a:extLst>
              <a:ext uri="{FF2B5EF4-FFF2-40B4-BE49-F238E27FC236}">
                <a16:creationId xmlns:a16="http://schemas.microsoft.com/office/drawing/2014/main" id="{1F5DE15C-23AF-241A-2AE5-FE9341A4CAB7}"/>
              </a:ext>
            </a:extLst>
          </p:cNvPr>
          <p:cNvPicPr>
            <a:picLocks noChangeAspect="1"/>
          </p:cNvPicPr>
          <p:nvPr/>
        </p:nvPicPr>
        <p:blipFill>
          <a:blip r:embed="rId3"/>
          <a:stretch>
            <a:fillRect/>
          </a:stretch>
        </p:blipFill>
        <p:spPr>
          <a:xfrm>
            <a:off x="6244492" y="3305909"/>
            <a:ext cx="5947508" cy="2389228"/>
          </a:xfrm>
          <a:prstGeom prst="rect">
            <a:avLst/>
          </a:prstGeom>
        </p:spPr>
      </p:pic>
      <p:pic>
        <p:nvPicPr>
          <p:cNvPr id="7" name="Graphic 6" descr="Star with solid fill">
            <a:extLst>
              <a:ext uri="{FF2B5EF4-FFF2-40B4-BE49-F238E27FC236}">
                <a16:creationId xmlns:a16="http://schemas.microsoft.com/office/drawing/2014/main" id="{86E05C3E-AB40-BEBF-41CB-ACBC12966A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9713" y="120807"/>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8"/>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8"/>
          <p:cNvSpPr txBox="1">
            <a:spLocks noGrp="1"/>
          </p:cNvSpPr>
          <p:nvPr>
            <p:ph type="ctrTitle"/>
          </p:nvPr>
        </p:nvSpPr>
        <p:spPr>
          <a:xfrm>
            <a:off x="500185" y="184345"/>
            <a:ext cx="9144000" cy="710541"/>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LOCAL area median income</a:t>
            </a:r>
            <a:endParaRPr sz="3200" dirty="0">
              <a:solidFill>
                <a:schemeClr val="lt1"/>
              </a:solidFill>
              <a:latin typeface="Arial" panose="020B0604020202020204" pitchFamily="34" charset="0"/>
              <a:ea typeface="Avenir"/>
              <a:cs typeface="Arial" panose="020B0604020202020204" pitchFamily="34" charset="0"/>
              <a:sym typeface="Avenir"/>
            </a:endParaRPr>
          </a:p>
        </p:txBody>
      </p:sp>
      <p:sp>
        <p:nvSpPr>
          <p:cNvPr id="191" name="Google Shape;191;p8"/>
          <p:cNvSpPr/>
          <p:nvPr/>
        </p:nvSpPr>
        <p:spPr>
          <a:xfrm>
            <a:off x="0" y="109845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DFD6B85-6F20-4500-2C74-33DDF3E3E262}"/>
              </a:ext>
            </a:extLst>
          </p:cNvPr>
          <p:cNvPicPr>
            <a:picLocks noChangeAspect="1"/>
          </p:cNvPicPr>
          <p:nvPr/>
        </p:nvPicPr>
        <p:blipFill>
          <a:blip r:embed="rId3"/>
          <a:stretch>
            <a:fillRect/>
          </a:stretch>
        </p:blipFill>
        <p:spPr>
          <a:xfrm>
            <a:off x="836246" y="1098457"/>
            <a:ext cx="4931507" cy="5427787"/>
          </a:xfrm>
          <a:prstGeom prst="rect">
            <a:avLst/>
          </a:prstGeom>
        </p:spPr>
      </p:pic>
      <p:pic>
        <p:nvPicPr>
          <p:cNvPr id="7" name="Picture 6">
            <a:extLst>
              <a:ext uri="{FF2B5EF4-FFF2-40B4-BE49-F238E27FC236}">
                <a16:creationId xmlns:a16="http://schemas.microsoft.com/office/drawing/2014/main" id="{B0C95816-6B55-7A69-F7F0-4E33F87C5F43}"/>
              </a:ext>
            </a:extLst>
          </p:cNvPr>
          <p:cNvPicPr>
            <a:picLocks noChangeAspect="1"/>
          </p:cNvPicPr>
          <p:nvPr/>
        </p:nvPicPr>
        <p:blipFill>
          <a:blip r:embed="rId4"/>
          <a:stretch>
            <a:fillRect/>
          </a:stretch>
        </p:blipFill>
        <p:spPr>
          <a:xfrm>
            <a:off x="6424249" y="1085850"/>
            <a:ext cx="4681413" cy="54309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p:nvPr/>
        </p:nvSpPr>
        <p:spPr>
          <a:xfrm>
            <a:off x="0" y="-35719"/>
            <a:ext cx="12192000" cy="1121569"/>
          </a:xfrm>
          <a:prstGeom prst="rect">
            <a:avLst/>
          </a:prstGeom>
          <a:solidFill>
            <a:srgbClr val="01273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9"/>
          <p:cNvSpPr/>
          <p:nvPr/>
        </p:nvSpPr>
        <p:spPr>
          <a:xfrm>
            <a:off x="0" y="6526244"/>
            <a:ext cx="12192000" cy="328613"/>
          </a:xfrm>
          <a:prstGeom prst="rect">
            <a:avLst/>
          </a:prstGeom>
          <a:solidFill>
            <a:srgbClr val="2971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9"/>
          <p:cNvSpPr txBox="1">
            <a:spLocks noGrp="1"/>
          </p:cNvSpPr>
          <p:nvPr>
            <p:ph type="ctrTitle"/>
          </p:nvPr>
        </p:nvSpPr>
        <p:spPr>
          <a:xfrm>
            <a:off x="-761062" y="42954"/>
            <a:ext cx="11100815" cy="92155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3200"/>
              <a:buFont typeface="Avenir"/>
              <a:buNone/>
            </a:pPr>
            <a:r>
              <a:rPr lang="en-US" sz="3200" dirty="0">
                <a:solidFill>
                  <a:schemeClr val="lt1"/>
                </a:solidFill>
                <a:latin typeface="Arial" panose="020B0604020202020204" pitchFamily="34" charset="0"/>
                <a:ea typeface="Avenir"/>
                <a:cs typeface="Arial" panose="020B0604020202020204" pitchFamily="34" charset="0"/>
                <a:sym typeface="Avenir"/>
              </a:rPr>
              <a:t>WORKFORCE HOUSING PROGRAMS</a:t>
            </a:r>
            <a:endParaRPr sz="3200" dirty="0">
              <a:solidFill>
                <a:schemeClr val="lt1"/>
              </a:solidFill>
              <a:latin typeface="Arial" panose="020B0604020202020204" pitchFamily="34" charset="0"/>
              <a:ea typeface="Avenir"/>
              <a:cs typeface="Arial" panose="020B0604020202020204" pitchFamily="34" charset="0"/>
              <a:sym typeface="Avenir"/>
            </a:endParaRPr>
          </a:p>
        </p:txBody>
      </p:sp>
      <p:sp>
        <p:nvSpPr>
          <p:cNvPr id="201" name="Google Shape;201;p9"/>
          <p:cNvSpPr/>
          <p:nvPr/>
        </p:nvSpPr>
        <p:spPr>
          <a:xfrm>
            <a:off x="0" y="1098457"/>
            <a:ext cx="12192000" cy="328613"/>
          </a:xfrm>
          <a:prstGeom prst="rect">
            <a:avLst/>
          </a:prstGeom>
          <a:solidFill>
            <a:srgbClr val="5D213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2" name="Google Shape;202;p9" descr="A logo with text on it&#10;&#10;Description automatically generated"/>
          <p:cNvPicPr preferRelativeResize="0"/>
          <p:nvPr/>
        </p:nvPicPr>
        <p:blipFill rotWithShape="1">
          <a:blip r:embed="rId3">
            <a:alphaModFix/>
          </a:blip>
          <a:srcRect/>
          <a:stretch/>
        </p:blipFill>
        <p:spPr>
          <a:xfrm>
            <a:off x="375138" y="3641397"/>
            <a:ext cx="2743200" cy="1272433"/>
          </a:xfrm>
          <a:prstGeom prst="rect">
            <a:avLst/>
          </a:prstGeom>
          <a:noFill/>
          <a:ln>
            <a:noFill/>
          </a:ln>
        </p:spPr>
      </p:pic>
      <p:pic>
        <p:nvPicPr>
          <p:cNvPr id="203" name="Google Shape;203;p9" descr="A logo with text overlay&#10;&#10;Description automatically generated"/>
          <p:cNvPicPr preferRelativeResize="0"/>
          <p:nvPr/>
        </p:nvPicPr>
        <p:blipFill rotWithShape="1">
          <a:blip r:embed="rId4">
            <a:alphaModFix/>
          </a:blip>
          <a:srcRect/>
          <a:stretch/>
        </p:blipFill>
        <p:spPr>
          <a:xfrm>
            <a:off x="427811" y="1851799"/>
            <a:ext cx="2742816" cy="1166964"/>
          </a:xfrm>
          <a:prstGeom prst="rect">
            <a:avLst/>
          </a:prstGeom>
          <a:noFill/>
          <a:ln>
            <a:noFill/>
          </a:ln>
        </p:spPr>
      </p:pic>
      <p:pic>
        <p:nvPicPr>
          <p:cNvPr id="204" name="Google Shape;204;p9" descr="A screenshot of a website&#10;&#10;Description automatically generated"/>
          <p:cNvPicPr preferRelativeResize="0"/>
          <p:nvPr/>
        </p:nvPicPr>
        <p:blipFill rotWithShape="1">
          <a:blip r:embed="rId5">
            <a:alphaModFix/>
          </a:blip>
          <a:srcRect/>
          <a:stretch/>
        </p:blipFill>
        <p:spPr>
          <a:xfrm>
            <a:off x="7870092" y="1482175"/>
            <a:ext cx="3384062" cy="1730966"/>
          </a:xfrm>
          <a:prstGeom prst="rect">
            <a:avLst/>
          </a:prstGeom>
          <a:noFill/>
          <a:ln>
            <a:noFill/>
          </a:ln>
        </p:spPr>
      </p:pic>
      <p:pic>
        <p:nvPicPr>
          <p:cNvPr id="3" name="Picture 2">
            <a:extLst>
              <a:ext uri="{FF2B5EF4-FFF2-40B4-BE49-F238E27FC236}">
                <a16:creationId xmlns:a16="http://schemas.microsoft.com/office/drawing/2014/main" id="{43D8D3E2-1B1D-E69E-DAC0-75504A5E889D}"/>
              </a:ext>
            </a:extLst>
          </p:cNvPr>
          <p:cNvPicPr>
            <a:picLocks noChangeAspect="1"/>
          </p:cNvPicPr>
          <p:nvPr/>
        </p:nvPicPr>
        <p:blipFill>
          <a:blip r:embed="rId6"/>
          <a:stretch>
            <a:fillRect/>
          </a:stretch>
        </p:blipFill>
        <p:spPr>
          <a:xfrm>
            <a:off x="3665415" y="1494782"/>
            <a:ext cx="3579446" cy="5031462"/>
          </a:xfrm>
          <a:prstGeom prst="rect">
            <a:avLst/>
          </a:prstGeom>
        </p:spPr>
      </p:pic>
      <p:pic>
        <p:nvPicPr>
          <p:cNvPr id="5" name="Picture 4">
            <a:extLst>
              <a:ext uri="{FF2B5EF4-FFF2-40B4-BE49-F238E27FC236}">
                <a16:creationId xmlns:a16="http://schemas.microsoft.com/office/drawing/2014/main" id="{93719CC2-997A-AE09-9E6C-2D0D99B44874}"/>
              </a:ext>
            </a:extLst>
          </p:cNvPr>
          <p:cNvPicPr>
            <a:picLocks noChangeAspect="1"/>
          </p:cNvPicPr>
          <p:nvPr/>
        </p:nvPicPr>
        <p:blipFill>
          <a:blip r:embed="rId7"/>
          <a:stretch>
            <a:fillRect/>
          </a:stretch>
        </p:blipFill>
        <p:spPr>
          <a:xfrm>
            <a:off x="8339015" y="3480242"/>
            <a:ext cx="2532185" cy="2704782"/>
          </a:xfrm>
          <a:prstGeom prst="rect">
            <a:avLst/>
          </a:prstGeom>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Parcel</Template>
  <TotalTime>498</TotalTime>
  <Words>2950</Words>
  <Application>Microsoft Office PowerPoint</Application>
  <PresentationFormat>Widescreen</PresentationFormat>
  <Paragraphs>374</Paragraphs>
  <Slides>36</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Public Sans</vt:lpstr>
      <vt:lpstr>Trebuchet MS</vt:lpstr>
      <vt:lpstr>Helvetica Neue</vt:lpstr>
      <vt:lpstr>Arial</vt:lpstr>
      <vt:lpstr>Impact</vt:lpstr>
      <vt:lpstr>Montserrat Light</vt:lpstr>
      <vt:lpstr>Public Sans Medium</vt:lpstr>
      <vt:lpstr>Gill Sans MT</vt:lpstr>
      <vt:lpstr>Wingdings</vt:lpstr>
      <vt:lpstr>Calibri</vt:lpstr>
      <vt:lpstr>Montserrat</vt:lpstr>
      <vt:lpstr>Avenir</vt:lpstr>
      <vt:lpstr>Parcel</vt:lpstr>
      <vt:lpstr>Regional housing alliance of la plata county</vt:lpstr>
      <vt:lpstr>Today’s agenda</vt:lpstr>
      <vt:lpstr>Rha history &amp; roadmap</vt:lpstr>
      <vt:lpstr>2024 S.T.E.E.R. recap</vt:lpstr>
      <vt:lpstr>s.t.e.e.r. committee</vt:lpstr>
      <vt:lpstr>Area Median Income and COST BURDENED </vt:lpstr>
      <vt:lpstr>PowerPoint Presentation</vt:lpstr>
      <vt:lpstr>LOCAL area median income</vt:lpstr>
      <vt:lpstr>WORKFORCE HOUSING PROGRAMS</vt:lpstr>
      <vt:lpstr>PowerPoint Presentation</vt:lpstr>
      <vt:lpstr>PowerPoint Presentation</vt:lpstr>
      <vt:lpstr>housing needs assessment</vt:lpstr>
      <vt:lpstr>housing needs assessment</vt:lpstr>
      <vt:lpstr>housing needs assessment</vt:lpstr>
      <vt:lpstr>housing needs assessment</vt:lpstr>
      <vt:lpstr>housing needs assessment</vt:lpstr>
      <vt:lpstr>housing needs assessment</vt:lpstr>
      <vt:lpstr>WHAT ABOUT ALL THIS NEW STATE FUNDING?</vt:lpstr>
      <vt:lpstr>PROP 123</vt:lpstr>
      <vt:lpstr>PowerPoint Presentation</vt:lpstr>
      <vt:lpstr>The Role of Local Funding </vt:lpstr>
      <vt:lpstr>Common Uses of Local Funding </vt:lpstr>
      <vt:lpstr>WORKFORCE HOUSING STRATEGY</vt:lpstr>
      <vt:lpstr>PowerPoint Presentation</vt:lpstr>
      <vt:lpstr>PowerPoint Presentation</vt:lpstr>
      <vt:lpstr>PowerPoint Presentation</vt:lpstr>
      <vt:lpstr>RHA PRIORITIES</vt:lpstr>
      <vt:lpstr>PowerPoint Presentation</vt:lpstr>
      <vt:lpstr>RHA VALUE &amp; REGIONAL ROLE</vt:lpstr>
      <vt:lpstr>PowerPoint Presentation</vt:lpstr>
      <vt:lpstr>PowerPoint Presentation</vt:lpstr>
      <vt:lpstr>PowerPoint Presentation</vt:lpstr>
      <vt:lpstr>S.T.E.E.R. COMMITTEE ROLE</vt:lpstr>
      <vt:lpstr>S.T.E.E.R. Goals: Evaluation and Endorsement Process </vt:lpstr>
      <vt:lpstr>PowerPoint Presentation</vt:lpstr>
      <vt:lpstr>Proposed Timeline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French</dc:creator>
  <cp:lastModifiedBy>Eva Henson</cp:lastModifiedBy>
  <cp:revision>1</cp:revision>
  <dcterms:created xsi:type="dcterms:W3CDTF">2023-02-26T13:16:02Z</dcterms:created>
  <dcterms:modified xsi:type="dcterms:W3CDTF">2025-03-14T21:52:16Z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0x01010040ABD368A33B8F46B27C5D03D99C8E5A</vt:lpwstr>
  </property>
  <property fmtid="{D5CDD505-2E9C-101B-9397-08002B2CF9AE}" pid="3" name="MediaServiceImageTags">
    <vt:lpwstr/>
  </property>
</Properties>
</file>